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4" r:id="rId4"/>
    <p:sldId id="263" r:id="rId5"/>
    <p:sldId id="281" r:id="rId6"/>
    <p:sldId id="286" r:id="rId7"/>
    <p:sldId id="321" r:id="rId8"/>
    <p:sldId id="287" r:id="rId9"/>
    <p:sldId id="320" r:id="rId10"/>
    <p:sldId id="319" r:id="rId11"/>
    <p:sldId id="283" r:id="rId12"/>
    <p:sldId id="265" r:id="rId13"/>
    <p:sldId id="322" r:id="rId14"/>
    <p:sldId id="257" r:id="rId15"/>
    <p:sldId id="258" r:id="rId16"/>
    <p:sldId id="259" r:id="rId17"/>
    <p:sldId id="260" r:id="rId18"/>
    <p:sldId id="261" r:id="rId19"/>
    <p:sldId id="299" r:id="rId20"/>
    <p:sldId id="266" r:id="rId21"/>
    <p:sldId id="305" r:id="rId22"/>
    <p:sldId id="267" r:id="rId23"/>
    <p:sldId id="268" r:id="rId24"/>
    <p:sldId id="269" r:id="rId25"/>
    <p:sldId id="307" r:id="rId26"/>
    <p:sldId id="312" r:id="rId27"/>
    <p:sldId id="314" r:id="rId28"/>
    <p:sldId id="313" r:id="rId29"/>
    <p:sldId id="300" r:id="rId30"/>
    <p:sldId id="270" r:id="rId31"/>
    <p:sldId id="271" r:id="rId32"/>
    <p:sldId id="272" r:id="rId33"/>
    <p:sldId id="273" r:id="rId34"/>
    <p:sldId id="274" r:id="rId35"/>
    <p:sldId id="275" r:id="rId36"/>
    <p:sldId id="276" r:id="rId37"/>
    <p:sldId id="277" r:id="rId38"/>
    <p:sldId id="278" r:id="rId39"/>
    <p:sldId id="315" r:id="rId40"/>
    <p:sldId id="316" r:id="rId41"/>
    <p:sldId id="279" r:id="rId42"/>
    <p:sldId id="298" r:id="rId43"/>
    <p:sldId id="317" r:id="rId44"/>
    <p:sldId id="284" r:id="rId45"/>
    <p:sldId id="285" r:id="rId46"/>
    <p:sldId id="288" r:id="rId47"/>
    <p:sldId id="289" r:id="rId48"/>
    <p:sldId id="290" r:id="rId49"/>
    <p:sldId id="308" r:id="rId50"/>
    <p:sldId id="311" r:id="rId51"/>
    <p:sldId id="309" r:id="rId52"/>
    <p:sldId id="310" r:id="rId53"/>
    <p:sldId id="292" r:id="rId54"/>
    <p:sldId id="293" r:id="rId55"/>
    <p:sldId id="294" r:id="rId56"/>
    <p:sldId id="295" r:id="rId57"/>
    <p:sldId id="296" r:id="rId58"/>
    <p:sldId id="297" r:id="rId59"/>
    <p:sldId id="301" r:id="rId60"/>
    <p:sldId id="318" r:id="rId61"/>
    <p:sldId id="302" r:id="rId62"/>
    <p:sldId id="306" r:id="rId63"/>
    <p:sldId id="303" r:id="rId64"/>
    <p:sldId id="323" r:id="rId6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93" d="100"/>
          <a:sy n="93" d="100"/>
        </p:scale>
        <p:origin x="5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E266-E077-49DD-970D-BAB3FC7A0F8A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7562-B203-44C2-933E-410AFAE5BF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853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E266-E077-49DD-970D-BAB3FC7A0F8A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7562-B203-44C2-933E-410AFAE5BF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92233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E266-E077-49DD-970D-BAB3FC7A0F8A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7562-B203-44C2-933E-410AFAE5BF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291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E266-E077-49DD-970D-BAB3FC7A0F8A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7562-B203-44C2-933E-410AFAE5BF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09626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E266-E077-49DD-970D-BAB3FC7A0F8A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7562-B203-44C2-933E-410AFAE5BF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508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E266-E077-49DD-970D-BAB3FC7A0F8A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7562-B203-44C2-933E-410AFAE5BF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5682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E266-E077-49DD-970D-BAB3FC7A0F8A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7562-B203-44C2-933E-410AFAE5BF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797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E266-E077-49DD-970D-BAB3FC7A0F8A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7562-B203-44C2-933E-410AFAE5BF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695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E266-E077-49DD-970D-BAB3FC7A0F8A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7562-B203-44C2-933E-410AFAE5BF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4950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E266-E077-49DD-970D-BAB3FC7A0F8A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7562-B203-44C2-933E-410AFAE5BF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045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2E266-E077-49DD-970D-BAB3FC7A0F8A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B97562-B203-44C2-933E-410AFAE5BF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35543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2E266-E077-49DD-970D-BAB3FC7A0F8A}" type="datetimeFigureOut">
              <a:rPr lang="pl-PL" smtClean="0"/>
              <a:t>18.09.2022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97562-B203-44C2-933E-410AFAE5BF4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652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Polepszanie człowieka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Jacek Rudnicki</a:t>
            </a:r>
          </a:p>
          <a:p>
            <a:r>
              <a:rPr lang="pl-PL" dirty="0"/>
              <a:t>2022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21" b="57183"/>
          <a:stretch/>
        </p:blipFill>
        <p:spPr>
          <a:xfrm>
            <a:off x="5044005" y="296216"/>
            <a:ext cx="1903396" cy="244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13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2DA3D3A-15C4-B440-7996-DB89623B0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Najczęstsze wrodzone choroby genetyczne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F43DC3-70A2-717A-5EBC-D3BF1D385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Zespół Downa </a:t>
            </a:r>
            <a:r>
              <a:rPr lang="pl-PL" dirty="0" err="1"/>
              <a:t>trisomia</a:t>
            </a:r>
            <a:r>
              <a:rPr lang="pl-PL" dirty="0"/>
              <a:t> 21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Zespół </a:t>
            </a:r>
            <a:r>
              <a:rPr lang="pl-PL" dirty="0" err="1"/>
              <a:t>Edwoardsa</a:t>
            </a:r>
            <a:r>
              <a:rPr lang="pl-PL" dirty="0"/>
              <a:t> </a:t>
            </a:r>
            <a:r>
              <a:rPr lang="pl-PL" dirty="0" err="1"/>
              <a:t>trisomia</a:t>
            </a:r>
            <a:r>
              <a:rPr lang="pl-PL" dirty="0"/>
              <a:t> 18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Dystrofia mięśni </a:t>
            </a:r>
            <a:r>
              <a:rPr lang="pl-PL" dirty="0" err="1"/>
              <a:t>Duchene’na</a:t>
            </a:r>
            <a:endParaRPr lang="pl-PL" dirty="0"/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Zespół Turnera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Mukowiscydoza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Fenyloketonuria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Hemofilia</a:t>
            </a:r>
          </a:p>
          <a:p>
            <a:pPr>
              <a:buClr>
                <a:schemeClr val="accent4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Pląsawica Huntingtona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7822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Polepszenie kosmiczne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14" r="8014"/>
          <a:stretch>
            <a:fillRect/>
          </a:stretch>
        </p:blipFill>
        <p:spPr>
          <a:xfrm>
            <a:off x="6681996" y="1592494"/>
            <a:ext cx="5510004" cy="435074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Felix </a:t>
            </a:r>
            <a:r>
              <a:rPr lang="pl-PL" sz="2000" dirty="0" err="1"/>
              <a:t>Baumgartner</a:t>
            </a:r>
            <a:r>
              <a:rPr lang="pl-PL" sz="2000" dirty="0"/>
              <a:t> wykonał skok z wysokości około 39 km – spadał swobodnie przez 4 minuty i 22 sekundy, pokonując prędkość dźwięku i wylądował bezpiecznie ze spadochronem po 9 minutach i 3 sekundach, na pustyni w Nowym Meksyku w pobliżu </a:t>
            </a:r>
            <a:r>
              <a:rPr lang="pl-PL" sz="2000" dirty="0" err="1"/>
              <a:t>Roswell</a:t>
            </a:r>
            <a:r>
              <a:rPr lang="pl-PL" sz="2000" dirty="0"/>
              <a:t>.</a:t>
            </a:r>
          </a:p>
          <a:p>
            <a:r>
              <a:rPr lang="pl-PL" sz="2000" dirty="0"/>
              <a:t>Skok możliwy dzięki doświadczeniu, wytrenowaniu i skafandrowi.</a:t>
            </a:r>
          </a:p>
        </p:txBody>
      </p:sp>
    </p:spTree>
    <p:extLst>
      <p:ext uri="{BB962C8B-B14F-4D97-AF65-F5344CB8AC3E}">
        <p14:creationId xmlns:p14="http://schemas.microsoft.com/office/powerpoint/2010/main" val="1939924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Hedonizm sztuczny i naturalny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Wielkie przesłania i nauka zachwiały wiarę w sens naszego życia.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Zatem nasze życie trzeba uprzyjemnić kokainą (</a:t>
            </a:r>
            <a:r>
              <a:rPr lang="pl-PL" dirty="0" err="1"/>
              <a:t>metylobenzoiloekgonina</a:t>
            </a:r>
            <a:r>
              <a:rPr lang="pl-PL" dirty="0"/>
              <a:t>) i polepszyć viagrą (</a:t>
            </a:r>
            <a:r>
              <a:rPr lang="pl-PL" dirty="0" err="1"/>
              <a:t>sildenafil</a:t>
            </a:r>
            <a:r>
              <a:rPr lang="pl-PL" dirty="0"/>
              <a:t>) bez tych środków przyjemność jest jakby mniejsza.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Ale życie z niezmąconym umysłem jest piękne, ostrość zmysłów i endogenne endomorfiny maj a moc.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3185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48B2465-01EC-4BEA-B677-A12920A25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Inteligentne leki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A6AC71B-2787-A3E5-12C1-E978A361FC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Inżynieria genetyczna, części zamienne dla ludzi, inteligentne leki jak </a:t>
            </a:r>
            <a:r>
              <a:rPr lang="pl-PL" dirty="0" err="1"/>
              <a:t>Metylofenidat</a:t>
            </a:r>
            <a:r>
              <a:rPr lang="pl-PL" dirty="0"/>
              <a:t> (</a:t>
            </a:r>
            <a:r>
              <a:rPr lang="pl-PL" dirty="0" err="1"/>
              <a:t>Ritalin</a:t>
            </a:r>
            <a:r>
              <a:rPr lang="pl-PL" dirty="0"/>
              <a:t>) wzmacniacz poznania czy </a:t>
            </a:r>
            <a:r>
              <a:rPr lang="pl-PL" dirty="0" err="1"/>
              <a:t>modafinil</a:t>
            </a:r>
            <a:r>
              <a:rPr lang="pl-PL" dirty="0"/>
              <a:t> poprawiający czujność. </a:t>
            </a:r>
          </a:p>
          <a:p>
            <a:pPr>
              <a:buClr>
                <a:schemeClr val="accent1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W konsekwencji poprawiamy ludzi, ale niechcący dążymy do ich segregacji ponieważ nie każdy ma dostęp do tych technologii.</a:t>
            </a:r>
          </a:p>
        </p:txBody>
      </p:sp>
    </p:spTree>
    <p:extLst>
      <p:ext uri="{BB962C8B-B14F-4D97-AF65-F5344CB8AC3E}">
        <p14:creationId xmlns:p14="http://schemas.microsoft.com/office/powerpoint/2010/main" val="42449028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Okulary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bg1">
                  <a:lumMod val="50000"/>
                </a:schemeClr>
              </a:buClr>
              <a:buSzPct val="150000"/>
            </a:pPr>
            <a:r>
              <a:rPr lang="pl-PL" dirty="0"/>
              <a:t>Pierwsze potwierdzone informacje o użyciu okularów, jako narzędzia korygującego wzrok, mówią o roku 1305. Początkowo oprawki robiono z drewna, kości, skóry, a nawet ze złota i srebra. Do produkcji oprawek używano również szylkretu. Natomiast do produkcji soczewek wykorzystywano kryształ górski i kwarc. </a:t>
            </a:r>
          </a:p>
          <a:p>
            <a:pPr>
              <a:buClr>
                <a:schemeClr val="bg1">
                  <a:lumMod val="50000"/>
                </a:schemeClr>
              </a:buClr>
              <a:buSzPct val="150000"/>
            </a:pPr>
            <a:r>
              <a:rPr lang="pl-PL" dirty="0"/>
              <a:t>Wynalezienie soczewki przypisuje się arabskiemu uczonemu </a:t>
            </a:r>
            <a:r>
              <a:rPr lang="pl-PL" dirty="0" err="1"/>
              <a:t>Alhazenowi</a:t>
            </a:r>
            <a:r>
              <a:rPr lang="pl-PL" dirty="0"/>
              <a:t>, żyjącemu na przełomie X i XI wieku w Egipcie. </a:t>
            </a:r>
          </a:p>
          <a:p>
            <a:pPr>
              <a:buClr>
                <a:schemeClr val="bg1">
                  <a:lumMod val="50000"/>
                </a:schemeClr>
              </a:buClr>
              <a:buSzPct val="150000"/>
            </a:pPr>
            <a:r>
              <a:rPr lang="pl-PL" dirty="0"/>
              <a:t>Jednak najstarsze okulary powstały w Chinach (być może już w V wieku), Chińczycy używali ich do czytania, szkła utrzymywały na nosie przez druty zaczepione za uszy.</a:t>
            </a:r>
          </a:p>
        </p:txBody>
      </p:sp>
    </p:spTree>
    <p:extLst>
      <p:ext uri="{BB962C8B-B14F-4D97-AF65-F5344CB8AC3E}">
        <p14:creationId xmlns:p14="http://schemas.microsoft.com/office/powerpoint/2010/main" val="573526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Okulary arabskie</a:t>
            </a:r>
          </a:p>
        </p:txBody>
      </p:sp>
      <p:pic>
        <p:nvPicPr>
          <p:cNvPr id="7" name="Symbol zastępczy obrazu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" r="2325"/>
          <a:stretch>
            <a:fillRect/>
          </a:stretch>
        </p:blipFill>
        <p:spPr>
          <a:xfrm>
            <a:off x="6019800" y="995363"/>
            <a:ext cx="6172200" cy="4873625"/>
          </a:xfrm>
        </p:spPr>
      </p:pic>
      <p:sp>
        <p:nvSpPr>
          <p:cNvPr id="6" name="Symbol zastępczy tekstu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Obok stoi mnich w czerwonym habicie, który przywiezie ideę </a:t>
            </a:r>
            <a:r>
              <a:rPr lang="pl-PL" dirty="0" err="1"/>
              <a:t>okualrów</a:t>
            </a:r>
            <a:r>
              <a:rPr lang="pl-PL" dirty="0"/>
              <a:t> do Europy</a:t>
            </a:r>
          </a:p>
        </p:txBody>
      </p:sp>
    </p:spTree>
    <p:extLst>
      <p:ext uri="{BB962C8B-B14F-4D97-AF65-F5344CB8AC3E}">
        <p14:creationId xmlns:p14="http://schemas.microsoft.com/office/powerpoint/2010/main" val="3867713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Okulary europejskie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W filmie „Imię róży” z z 1986 roku w reż. </a:t>
            </a:r>
            <a:r>
              <a:rPr lang="pl-PL" sz="2000" dirty="0" err="1"/>
              <a:t>Jeana-Jacques’a</a:t>
            </a:r>
            <a:r>
              <a:rPr lang="pl-PL" sz="2000" dirty="0"/>
              <a:t> </a:t>
            </a:r>
            <a:r>
              <a:rPr lang="pl-PL" sz="2000" dirty="0" err="1"/>
              <a:t>Annauda</a:t>
            </a:r>
            <a:r>
              <a:rPr lang="pl-PL" sz="2000" dirty="0"/>
              <a:t> na podstawie książki Umberta </a:t>
            </a:r>
            <a:r>
              <a:rPr lang="pl-PL" sz="2000" dirty="0" err="1"/>
              <a:t>Ec</a:t>
            </a:r>
            <a:r>
              <a:rPr lang="pl-PL" sz="2000" dirty="0"/>
              <a:t> oprócz okularów główną role grają w nim książki, a pismo polepsza ludzi.</a:t>
            </a:r>
          </a:p>
        </p:txBody>
      </p:sp>
      <p:pic>
        <p:nvPicPr>
          <p:cNvPr id="8" name="Symbol zastępczy obrazu 7">
            <a:extLst>
              <a:ext uri="{FF2B5EF4-FFF2-40B4-BE49-F238E27FC236}">
                <a16:creationId xmlns:a16="http://schemas.microsoft.com/office/drawing/2014/main" id="{86BBACE5-7CC9-A99C-AEE1-F348485FC93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0" r="7690"/>
          <a:stretch>
            <a:fillRect/>
          </a:stretch>
        </p:blipFill>
        <p:spPr>
          <a:xfrm>
            <a:off x="6019800" y="1074755"/>
            <a:ext cx="6172200" cy="4873625"/>
          </a:xfrm>
        </p:spPr>
      </p:pic>
    </p:spTree>
    <p:extLst>
      <p:ext uri="{BB962C8B-B14F-4D97-AF65-F5344CB8AC3E}">
        <p14:creationId xmlns:p14="http://schemas.microsoft.com/office/powerpoint/2010/main" val="550670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Zaćma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8" r="11168"/>
          <a:stretch>
            <a:fillRect/>
          </a:stretch>
        </p:blipFill>
        <p:spPr>
          <a:xfrm>
            <a:off x="6019800" y="995363"/>
            <a:ext cx="6172200" cy="487362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Zmętniała soczewka musi być usunięta i zastąpiona sztuczną. To jednocześnie leczenie i polepszanie ludzi, podobnie jak protezy stawów biodrowych, kolanowych.</a:t>
            </a:r>
          </a:p>
        </p:txBody>
      </p:sp>
    </p:spTree>
    <p:extLst>
      <p:ext uri="{BB962C8B-B14F-4D97-AF65-F5344CB8AC3E}">
        <p14:creationId xmlns:p14="http://schemas.microsoft.com/office/powerpoint/2010/main" val="3402277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Soczewka wewnątrzgałkowa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" b="16202"/>
          <a:stretch/>
        </p:blipFill>
        <p:spPr>
          <a:xfrm>
            <a:off x="5979435" y="992188"/>
            <a:ext cx="6172200" cy="427845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Po włożeniu do oka przyjmuje kształt płaski, pacjent widzi.</a:t>
            </a:r>
          </a:p>
        </p:txBody>
      </p:sp>
    </p:spTree>
    <p:extLst>
      <p:ext uri="{BB962C8B-B14F-4D97-AF65-F5344CB8AC3E}">
        <p14:creationId xmlns:p14="http://schemas.microsoft.com/office/powerpoint/2010/main" val="3417691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chemeClr val="bg1">
                    <a:lumMod val="95000"/>
                  </a:schemeClr>
                </a:solidFill>
              </a:rPr>
              <a:t>Lampa naftowa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20" b="10520"/>
          <a:stretch>
            <a:fillRect/>
          </a:stretch>
        </p:blipFill>
        <p:spPr>
          <a:xfrm>
            <a:off x="6019800" y="1050730"/>
            <a:ext cx="6172200" cy="487362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>
                <a:solidFill>
                  <a:schemeClr val="bg1">
                    <a:lumMod val="95000"/>
                  </a:schemeClr>
                </a:solidFill>
              </a:rPr>
              <a:t>Sztuczne oświetlenie doniosła i praktyczna imitacja tego co naturalne, jedno z najwcześniejszych technologii ulepszeń. Ludzie spali gdy było ciemno, pracowali gdy było jasno. W Gródku na Mazowszu była lampa karbidowa, może naftowa, później jedna żarówka u sufitu.</a:t>
            </a:r>
          </a:p>
        </p:txBody>
      </p:sp>
    </p:spTree>
    <p:extLst>
      <p:ext uri="{BB962C8B-B14F-4D97-AF65-F5344CB8AC3E}">
        <p14:creationId xmlns:p14="http://schemas.microsoft.com/office/powerpoint/2010/main" val="1246634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Co chciałby człowiek polepszyć w sobie?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Zdrowie, inteligencję, umiejętności, wygląd.</a:t>
            </a:r>
          </a:p>
          <a:p>
            <a:pPr marL="0" indent="0">
              <a:buNone/>
            </a:pPr>
            <a:r>
              <a:rPr lang="pl-PL" dirty="0"/>
              <a:t>Czym to miałoby skutkować? </a:t>
            </a:r>
          </a:p>
          <a:p>
            <a:pPr marL="0" indent="0">
              <a:buNone/>
            </a:pPr>
            <a:r>
              <a:rPr lang="pl-PL" dirty="0"/>
              <a:t>Brakiem dolegliwości, lepszym rozumieniem świata i samego siebie, dokonywaniem odkryć, eliminacją cech niepożądanych, szybkim bieganiem, tworzeniem dzieł sztuki, większą atrakcyjnością. </a:t>
            </a:r>
          </a:p>
          <a:p>
            <a:pPr marL="0" indent="0">
              <a:buNone/>
            </a:pPr>
            <a:r>
              <a:rPr lang="pl-PL" dirty="0"/>
              <a:t>Wszystko to kojarzy się raczej z zadowoleniem niż szczęściem.</a:t>
            </a:r>
          </a:p>
        </p:txBody>
      </p:sp>
    </p:spTree>
    <p:extLst>
      <p:ext uri="{BB962C8B-B14F-4D97-AF65-F5344CB8AC3E}">
        <p14:creationId xmlns:p14="http://schemas.microsoft.com/office/powerpoint/2010/main" val="37575618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(BCI) Brain </a:t>
            </a:r>
            <a:r>
              <a:rPr lang="pl-PL" dirty="0" err="1"/>
              <a:t>Computer</a:t>
            </a:r>
            <a:r>
              <a:rPr lang="pl-PL" dirty="0"/>
              <a:t> Interface</a:t>
            </a:r>
          </a:p>
        </p:txBody>
      </p:sp>
      <p:pic>
        <p:nvPicPr>
          <p:cNvPr id="6" name="Symbol zastępczy obrazu 5">
            <a:extLst>
              <a:ext uri="{FF2B5EF4-FFF2-40B4-BE49-F238E27FC236}">
                <a16:creationId xmlns:a16="http://schemas.microsoft.com/office/drawing/2014/main" id="{217358D9-43A6-95C6-C08E-701BC83B6308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" r="2575"/>
          <a:stretch>
            <a:fillRect/>
          </a:stretch>
        </p:blipFill>
        <p:spPr>
          <a:xfrm>
            <a:off x="6019800" y="884684"/>
            <a:ext cx="6172200" cy="487362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1800" dirty="0"/>
              <a:t>Interfejs mózg–komputer (ang. </a:t>
            </a:r>
            <a:r>
              <a:rPr lang="pl-PL" sz="1800" dirty="0" err="1"/>
              <a:t>brain-computer</a:t>
            </a:r>
            <a:r>
              <a:rPr lang="pl-PL" sz="1800" dirty="0"/>
              <a:t> </a:t>
            </a:r>
            <a:r>
              <a:rPr lang="pl-PL" sz="1800" dirty="0" err="1"/>
              <a:t>interface</a:t>
            </a:r>
            <a:r>
              <a:rPr lang="pl-PL" sz="1800" dirty="0"/>
              <a:t>, BCI) – interfejs pozwalający na bezpośrednią komunikację między mózgiem a odpowiednim urządzeniem zewnętrznym. Celem badań nad interfejsem mózg-komputer są usprawnienie lub naprawa ludzkich zmysłów albo czynności ruchowych. W komercyjnych celach technologia dostępna jest np. jako zamienniki joysticka lub klawiatury.</a:t>
            </a:r>
          </a:p>
          <a:p>
            <a:r>
              <a:rPr lang="pl-PL" sz="1800" dirty="0" err="1"/>
              <a:t>Feed</a:t>
            </a:r>
            <a:r>
              <a:rPr lang="pl-PL" sz="1800" dirty="0"/>
              <a:t> </a:t>
            </a:r>
            <a:r>
              <a:rPr lang="pl-PL" sz="1800" dirty="0" err="1"/>
              <a:t>back</a:t>
            </a:r>
            <a:r>
              <a:rPr lang="pl-PL" sz="1800" dirty="0"/>
              <a:t> </a:t>
            </a:r>
            <a:r>
              <a:rPr lang="pl-PL" sz="1800" dirty="0" err="1"/>
              <a:t>effect</a:t>
            </a:r>
            <a:endParaRPr lang="pl-PL" sz="1800" dirty="0"/>
          </a:p>
          <a:p>
            <a:r>
              <a:rPr lang="pl-PL" sz="1800" dirty="0"/>
              <a:t>Celownik optyczny w myśliwcach</a:t>
            </a:r>
          </a:p>
        </p:txBody>
      </p:sp>
    </p:spTree>
    <p:extLst>
      <p:ext uri="{BB962C8B-B14F-4D97-AF65-F5344CB8AC3E}">
        <p14:creationId xmlns:p14="http://schemas.microsoft.com/office/powerpoint/2010/main" val="2770708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Achiles</a:t>
            </a: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75" b="4475"/>
          <a:stretch>
            <a:fillRect/>
          </a:stretch>
        </p:blipFill>
        <p:spPr>
          <a:xfrm>
            <a:off x="6722621" y="977151"/>
            <a:ext cx="5469379" cy="4318671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Uchodził za syna Peleusa, króla jednego z miast w Tesalii, i nereidy Tetydy. Był wychowankiem mądrego centaura </a:t>
            </a:r>
            <a:r>
              <a:rPr lang="pl-PL" dirty="0" err="1"/>
              <a:t>Chejrona</a:t>
            </a:r>
            <a:endParaRPr lang="pl-PL" dirty="0"/>
          </a:p>
          <a:p>
            <a:r>
              <a:rPr lang="pl-PL" dirty="0"/>
              <a:t>Pragnąc zapewnić mu nieśmiertelność, Tetyda po narodzeniu zanurzyła syna w wodach Styksu, by w ten sposób uodpornić na ciosy całe jego ciało; jedynym słabym miejscem pozostała pięta, za którą matka trzymała niemowlę.</a:t>
            </a:r>
          </a:p>
        </p:txBody>
      </p:sp>
    </p:spTree>
    <p:extLst>
      <p:ext uri="{BB962C8B-B14F-4D97-AF65-F5344CB8AC3E}">
        <p14:creationId xmlns:p14="http://schemas.microsoft.com/office/powerpoint/2010/main" val="1750453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10C6DADC-1C93-77A0-EDE2-F9FCEA048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i-LIMB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645" y="1310637"/>
            <a:ext cx="5295098" cy="3523647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Bertolt Meyer, szwajcarski psycholog społeczny, urodził się z nieprawidłowo rozwiniętą ręką. Dziś posługuje się urządzeniem i-LIMB - jedną z najbardziej zaawansowanych sztucznych rąk, która działa praktycznie tak jak naturalnie wykształcona część ciała. W i-LIMB sensory reagują na impulsy z ruchu mięśni, "tłumaczone" następnie na ruch.</a:t>
            </a:r>
          </a:p>
        </p:txBody>
      </p:sp>
    </p:spTree>
    <p:extLst>
      <p:ext uri="{BB962C8B-B14F-4D97-AF65-F5344CB8AC3E}">
        <p14:creationId xmlns:p14="http://schemas.microsoft.com/office/powerpoint/2010/main" val="2236116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Genetyczne przedłużanie życia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75000"/>
                </a:schemeClr>
              </a:buClr>
              <a:buSzPct val="150000"/>
            </a:pPr>
            <a:r>
              <a:rPr lang="pl-PL" dirty="0"/>
              <a:t>Światowa korporacja </a:t>
            </a:r>
            <a:r>
              <a:rPr lang="pl-PL" dirty="0" err="1"/>
              <a:t>Alphabet</a:t>
            </a:r>
            <a:r>
              <a:rPr lang="pl-PL" dirty="0"/>
              <a:t> </a:t>
            </a:r>
            <a:r>
              <a:rPr lang="pl-PL" dirty="0" err="1"/>
              <a:t>Inc</a:t>
            </a:r>
            <a:r>
              <a:rPr lang="pl-PL" dirty="0"/>
              <a:t>, właściciel m.in. Google, planuje wydłużyć ludzkie życie do 500 lat! Pracuje nad tym jednostka Google </a:t>
            </a:r>
            <a:r>
              <a:rPr lang="pl-PL" dirty="0" err="1"/>
              <a:t>Ventures</a:t>
            </a:r>
            <a:r>
              <a:rPr lang="pl-PL" dirty="0"/>
              <a:t>). 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</a:pPr>
            <a:r>
              <a:rPr lang="pl-PL" dirty="0"/>
              <a:t>Jej szef Bill </a:t>
            </a:r>
            <a:r>
              <a:rPr lang="pl-PL" dirty="0" err="1"/>
              <a:t>Maris</a:t>
            </a:r>
            <a:r>
              <a:rPr lang="pl-PL" dirty="0"/>
              <a:t> wierzy, że wraz z postępem w medycynie i biomechanice, nad czym pracuje od dłuższego czasu, będziemy mogli przedłużyć średnią długość życia sześciokrotnie. </a:t>
            </a:r>
          </a:p>
          <a:p>
            <a:pPr>
              <a:buClr>
                <a:schemeClr val="accent1">
                  <a:lumMod val="75000"/>
                </a:schemeClr>
              </a:buClr>
              <a:buSzPct val="150000"/>
            </a:pPr>
            <a:r>
              <a:rPr lang="pl-PL" dirty="0"/>
              <a:t>Warunek jest jeden: musimy oddać swoją prywatność.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20105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 LOS1 u drożdży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75000"/>
                </a:schemeClr>
              </a:buClr>
              <a:buSzPct val="150000"/>
            </a:pPr>
            <a:r>
              <a:rPr lang="pl-PL" dirty="0"/>
              <a:t>Naukowcy zwrócili szczególną uwagę na jeden konkretny gen - LOS1 - który wpływa na spożycie kalorii i ma znaczący wpływ na długowieczność komórek drożdży. </a:t>
            </a:r>
          </a:p>
          <a:p>
            <a:pPr>
              <a:buClr>
                <a:schemeClr val="accent2">
                  <a:lumMod val="75000"/>
                </a:schemeClr>
              </a:buClr>
              <a:buSzPct val="150000"/>
            </a:pPr>
            <a:r>
              <a:rPr lang="pl-PL" dirty="0"/>
              <a:t>Jego usunięcie powoduje wydłużenie życia organizmu o 60%. </a:t>
            </a:r>
          </a:p>
          <a:p>
            <a:pPr>
              <a:buClr>
                <a:schemeClr val="accent2">
                  <a:lumMod val="75000"/>
                </a:schemeClr>
              </a:buClr>
              <a:buSzPct val="150000"/>
            </a:pPr>
            <a:r>
              <a:rPr lang="pl-PL" dirty="0"/>
              <a:t>Od dawna wiadomo, że samo ograniczenie spożycia kalorii jest kluczem do dłuższego i zdrowszego życia. (vide Ilja Miecznikow)</a:t>
            </a:r>
          </a:p>
        </p:txBody>
      </p:sp>
    </p:spTree>
    <p:extLst>
      <p:ext uri="{BB962C8B-B14F-4D97-AF65-F5344CB8AC3E}">
        <p14:creationId xmlns:p14="http://schemas.microsoft.com/office/powerpoint/2010/main" val="5523318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Chiron</a:t>
            </a:r>
            <a:r>
              <a:rPr lang="pl-PL" dirty="0"/>
              <a:t> (także </a:t>
            </a:r>
            <a:r>
              <a:rPr lang="pl-PL" dirty="0" err="1"/>
              <a:t>Chejron</a:t>
            </a:r>
            <a:r>
              <a:rPr lang="pl-PL" dirty="0"/>
              <a:t>; gr. </a:t>
            </a:r>
            <a:r>
              <a:rPr lang="pl-PL" dirty="0" err="1"/>
              <a:t>Χείρων</a:t>
            </a:r>
            <a:r>
              <a:rPr lang="pl-PL" dirty="0"/>
              <a:t> </a:t>
            </a:r>
            <a:r>
              <a:rPr lang="pl-PL" dirty="0" err="1"/>
              <a:t>Cheírōn</a:t>
            </a:r>
            <a:r>
              <a:rPr lang="pl-PL" dirty="0"/>
              <a:t>, </a:t>
            </a:r>
            <a:r>
              <a:rPr lang="pl-PL" dirty="0" err="1"/>
              <a:t>łac</a:t>
            </a:r>
            <a:r>
              <a:rPr lang="pl-PL" dirty="0"/>
              <a:t> </a:t>
            </a:r>
            <a:r>
              <a:rPr lang="pl-PL" dirty="0" err="1"/>
              <a:t>Chiron</a:t>
            </a:r>
            <a:r>
              <a:rPr lang="pl-PL" dirty="0"/>
              <a:t>) 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W mitologii greckiej najmądrzejszy i najbardziej cywilizowany z centaurów. Nieśmiertelny król centaurów, którego spłodził z </a:t>
            </a:r>
            <a:r>
              <a:rPr lang="pl-PL" dirty="0" err="1"/>
              <a:t>magnezyjskimi</a:t>
            </a:r>
            <a:r>
              <a:rPr lang="pl-PL" dirty="0"/>
              <a:t> kobyłami </a:t>
            </a:r>
            <a:r>
              <a:rPr lang="pl-PL" dirty="0" err="1"/>
              <a:t>Kentauros</a:t>
            </a:r>
            <a:r>
              <a:rPr lang="pl-PL" dirty="0"/>
              <a:t>.</a:t>
            </a:r>
          </a:p>
          <a:p>
            <a:r>
              <a:rPr lang="pl-PL" dirty="0"/>
              <a:t>Został przypadkowo zraniony przez Heraklesa, gdy ten podczas wykonywania czwartej pracy zmierzył się z centaurami. Nie mogąc umrzeć, zgodził się przenieść swoją nieśmiertelność na Prometeusza. Po śmierci Zeus umieścił go na niebie, jako gwiazdozbiór Centaura.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335" y="757032"/>
            <a:ext cx="4243665" cy="5514610"/>
          </a:xfrm>
        </p:spPr>
      </p:pic>
    </p:spTree>
    <p:extLst>
      <p:ext uri="{BB962C8B-B14F-4D97-AF65-F5344CB8AC3E}">
        <p14:creationId xmlns:p14="http://schemas.microsoft.com/office/powerpoint/2010/main" val="38840644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Ilia </a:t>
            </a:r>
            <a:r>
              <a:rPr lang="pl-PL" dirty="0" err="1"/>
              <a:t>Mecznikow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277" y="874053"/>
            <a:ext cx="3872723" cy="4923612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I Miecznikow rozważał problem starości i śmierci zarówno w kategoriach ewolucyjnych, jak i z pozycji filozoficznych i etycznych. Poszukiwał zjawiska „śmierci naturalnej” w świecie organicznym i wzywał do „</a:t>
            </a:r>
            <a:r>
              <a:rPr lang="pl-PL" dirty="0" err="1"/>
              <a:t>ortobiozy</a:t>
            </a:r>
            <a:r>
              <a:rPr lang="pl-PL" dirty="0"/>
              <a:t>” – „pełnego i szczęśliwego cyklu życia zakończonego naturalną śmiercią”.</a:t>
            </a:r>
          </a:p>
          <a:p>
            <a:r>
              <a:rPr lang="pl-PL" dirty="0"/>
              <a:t>Te zapisy znajdują odzwierciedlenie w pracach „Etiudy o naturze człowieka” (1903) i „Etiudy optymizmu” (1907). </a:t>
            </a:r>
          </a:p>
          <a:p>
            <a:r>
              <a:rPr lang="pl-PL" dirty="0"/>
              <a:t>Opisał zjawisko fagocytozy (mikrofagi, makrofagi)</a:t>
            </a:r>
          </a:p>
        </p:txBody>
      </p:sp>
    </p:spTree>
    <p:extLst>
      <p:ext uri="{BB962C8B-B14F-4D97-AF65-F5344CB8AC3E}">
        <p14:creationId xmlns:p14="http://schemas.microsoft.com/office/powerpoint/2010/main" val="184537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Probiotyki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W wyniku prowadzonych przez siebie badań Miecznikow wywnioskował, iż źródłem długowieczności mieszkańców Bałkanów i dalekiej Rosji jest dieta, obfita w jogurty, kefiry czy zsiadłe mleko, bogate w pałeczki kwasu mlekowego, takie jak </a:t>
            </a:r>
            <a:r>
              <a:rPr lang="pl-PL" dirty="0" err="1"/>
              <a:t>Lactobacillus</a:t>
            </a:r>
            <a:r>
              <a:rPr lang="pl-PL" dirty="0"/>
              <a:t> </a:t>
            </a:r>
            <a:r>
              <a:rPr lang="pl-PL" dirty="0" err="1"/>
              <a:t>acidophilus</a:t>
            </a:r>
            <a:r>
              <a:rPr lang="pl-PL" dirty="0"/>
              <a:t>. </a:t>
            </a:r>
          </a:p>
          <a:p>
            <a:pPr>
              <a:buClr>
                <a:schemeClr val="accent4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Ale na czym ten wpływ właściwie polega? Jest ich w </a:t>
            </a:r>
            <a:r>
              <a:rPr lang="pl-PL" dirty="0" err="1"/>
              <a:t>makrobiocie</a:t>
            </a:r>
            <a:r>
              <a:rPr lang="pl-PL" dirty="0"/>
              <a:t> 2 kg. Chronią nas przed inwazyjnymi bakteriami, grzybami, stymulują odporność i regulują procesy alergiczne.</a:t>
            </a:r>
          </a:p>
        </p:txBody>
      </p:sp>
    </p:spTree>
    <p:extLst>
      <p:ext uri="{BB962C8B-B14F-4D97-AF65-F5344CB8AC3E}">
        <p14:creationId xmlns:p14="http://schemas.microsoft.com/office/powerpoint/2010/main" val="42044741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Długowieczność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Niektóre obszary świata znane są z tego, że ich mieszkańcy żyją zaskakująco długo. To Sardynia we Włoszech, Okinawa w Japonii oraz </a:t>
            </a:r>
            <a:r>
              <a:rPr lang="pl-PL" dirty="0" err="1"/>
              <a:t>Loma</a:t>
            </a:r>
            <a:r>
              <a:rPr lang="pl-PL" dirty="0"/>
              <a:t> Linda w Kalifornii (USA).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Są pogodni, przyjaźni, pracują w naturalnym środowisku, regulują czas pracy do wypoczynku.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Jedzą umiarkowanie, urozmaicone pożywienie.</a:t>
            </a:r>
          </a:p>
        </p:txBody>
      </p:sp>
    </p:spTree>
    <p:extLst>
      <p:ext uri="{BB962C8B-B14F-4D97-AF65-F5344CB8AC3E}">
        <p14:creationId xmlns:p14="http://schemas.microsoft.com/office/powerpoint/2010/main" val="30413686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Ten dylemat może wyciszyć inżynieria genetyczna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3">
                  <a:lumMod val="75000"/>
                </a:schemeClr>
              </a:buClr>
              <a:buSzPct val="150000"/>
            </a:pPr>
            <a:r>
              <a:rPr lang="pl-PL" dirty="0"/>
              <a:t>Technologie rozrodcze; Brytyjski Urząd ds. Zapłodnienia i </a:t>
            </a:r>
            <a:r>
              <a:rPr lang="pl-PL" dirty="0" err="1"/>
              <a:t>Embr</a:t>
            </a:r>
            <a:r>
              <a:rPr lang="pl-PL" dirty="0"/>
              <a:t> (HEFA) przeprowadził konsultacje społeczne nim podjął decyzję o zakazie selekcji płciowej zarodków, z wyjątkiem sytuacji zapobiegających przenoszeniu poważnych zaburzeń genetycznych. (np. </a:t>
            </a:r>
            <a:r>
              <a:rPr lang="pl-PL" dirty="0" err="1"/>
              <a:t>Hemofila</a:t>
            </a:r>
            <a:r>
              <a:rPr lang="pl-PL" dirty="0"/>
              <a:t> związana z płcią).</a:t>
            </a:r>
          </a:p>
          <a:p>
            <a:pPr>
              <a:buClr>
                <a:schemeClr val="accent3">
                  <a:lumMod val="75000"/>
                </a:schemeClr>
              </a:buClr>
              <a:buSzPct val="150000"/>
            </a:pPr>
            <a:r>
              <a:rPr lang="pl-PL" dirty="0"/>
              <a:t>Jest to jednak selekcja, wyjściem byłaby zamiana genu chorobowego na zdrowy.</a:t>
            </a:r>
          </a:p>
        </p:txBody>
      </p:sp>
    </p:spTree>
    <p:extLst>
      <p:ext uri="{BB962C8B-B14F-4D97-AF65-F5344CB8AC3E}">
        <p14:creationId xmlns:p14="http://schemas.microsoft.com/office/powerpoint/2010/main" val="613297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Jeszcze szczęśliwszy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Szczęście jest kategorią filozoficzną, nienamacalną, a nawet niedefiniowalną. Każda definicja nie jest kompletna.</a:t>
            </a:r>
          </a:p>
          <a:p>
            <a:pPr marL="0" indent="0">
              <a:buNone/>
            </a:pPr>
            <a:r>
              <a:rPr lang="pl-PL" dirty="0"/>
              <a:t>Nie jest to możliwe z powodu złożoności świata, którego jesteśmy częścią. </a:t>
            </a:r>
          </a:p>
          <a:p>
            <a:pPr marL="0" indent="0">
              <a:buNone/>
            </a:pPr>
            <a:r>
              <a:rPr lang="pl-PL" dirty="0"/>
              <a:t>Osiągnięcie szczęścia absolutnego wymaga od nas absolutnego altruizmu, wyrzeczenia się wszystkiego a to szczęście uniemożliwia.</a:t>
            </a:r>
          </a:p>
          <a:p>
            <a:pPr marL="0" indent="0">
              <a:buNone/>
            </a:pPr>
            <a:r>
              <a:rPr lang="pl-PL" dirty="0"/>
              <a:t>I czy można być szczęśliwym gdy inni są nieszczęśliwi? </a:t>
            </a:r>
          </a:p>
        </p:txBody>
      </p:sp>
    </p:spTree>
    <p:extLst>
      <p:ext uri="{BB962C8B-B14F-4D97-AF65-F5344CB8AC3E}">
        <p14:creationId xmlns:p14="http://schemas.microsoft.com/office/powerpoint/2010/main" val="34546954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Polepszanie wyglądu; operacje plastyczne, siłownia, dieta.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Ogromny postęp w zmianie wyglądu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Często nie przynoszą poprawy jakości życia, ponieważ przyczyna może tkwić gdzie indziej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Siłownia poprawia sylwetkę i dodaje endorfin, przerwa w ćwiczeniach skutkuje spadkiem nastroju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Umiarkowana dieta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SzPct val="150000"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431404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Polepszanie funkcji mózgu i intelektu; czytanie, treningi pamięci, psychiki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Zawody w sprawności pamięci</a:t>
            </a:r>
          </a:p>
        </p:txBody>
      </p:sp>
    </p:spTree>
    <p:extLst>
      <p:ext uri="{BB962C8B-B14F-4D97-AF65-F5344CB8AC3E}">
        <p14:creationId xmlns:p14="http://schemas.microsoft.com/office/powerpoint/2010/main" val="17570058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Samobójstwo, etyka zabijania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Po śmierci żony nie chciał żyć i popełnił samobójstwo na raty pijąc etanol, był kompletnie zaniedbany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Żona jednego z profesorów medycyny zmarła w trzy dni po jego śmierci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Harakiri w kulturze japońskiej uwalnia od hańby a rodzinie pozwala zachować majątek i bezpieczeństwo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Mój kolega anestezjolog nie chciał iść do sądu i podłączył sobie kroplówkę, która odebrała mu życie</a:t>
            </a:r>
          </a:p>
          <a:p>
            <a:pPr>
              <a:buClr>
                <a:schemeClr val="tx2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Etyka zabijania</a:t>
            </a:r>
          </a:p>
        </p:txBody>
      </p:sp>
    </p:spTree>
    <p:extLst>
      <p:ext uri="{BB962C8B-B14F-4D97-AF65-F5344CB8AC3E}">
        <p14:creationId xmlns:p14="http://schemas.microsoft.com/office/powerpoint/2010/main" val="11635213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Autohemotransfuzja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4">
                  <a:lumMod val="75000"/>
                </a:schemeClr>
              </a:buClr>
              <a:buSzPct val="150000"/>
            </a:pPr>
            <a:r>
              <a:rPr lang="pl-PL" dirty="0"/>
              <a:t>Sportowcy gromadzą krew i przed samymi zawodami wstrzykują dożylnie w celu poprawienia wydolności</a:t>
            </a:r>
          </a:p>
          <a:p>
            <a:pPr>
              <a:buClr>
                <a:schemeClr val="accent4">
                  <a:lumMod val="75000"/>
                </a:schemeClr>
              </a:buClr>
              <a:buSzPct val="150000"/>
            </a:pPr>
            <a:r>
              <a:rPr lang="pl-PL" dirty="0"/>
              <a:t>Doping</a:t>
            </a:r>
          </a:p>
        </p:txBody>
      </p:sp>
    </p:spTree>
    <p:extLst>
      <p:ext uri="{BB962C8B-B14F-4D97-AF65-F5344CB8AC3E}">
        <p14:creationId xmlns:p14="http://schemas.microsoft.com/office/powerpoint/2010/main" val="42772094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Jeden z profesorów medycyny na dzień brał środki pobudzające, a na noc nasenne. Pomysł obarczony możliwymi skutkami ubocznymi działania leków.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Wyeksploatował organizm i wcześnie zmarł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150000"/>
            </a:pPr>
            <a:r>
              <a:rPr lang="pl-PL" dirty="0" err="1"/>
              <a:t>Xaviery</a:t>
            </a:r>
            <a:r>
              <a:rPr lang="pl-PL" dirty="0"/>
              <a:t> </a:t>
            </a:r>
            <a:r>
              <a:rPr lang="pl-PL" dirty="0" err="1"/>
              <a:t>Bichat</a:t>
            </a:r>
            <a:r>
              <a:rPr lang="pl-PL" dirty="0"/>
              <a:t>, patomorfolog - przepracował się, zmarł na gruźlicę</a:t>
            </a:r>
          </a:p>
          <a:p>
            <a:pPr>
              <a:buClr>
                <a:schemeClr val="accent2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Chirurg zmarł na dyżurze, to był piąty, widocznie był słabego zdrowia skomentował kolega</a:t>
            </a:r>
          </a:p>
        </p:txBody>
      </p:sp>
    </p:spTree>
    <p:extLst>
      <p:ext uri="{BB962C8B-B14F-4D97-AF65-F5344CB8AC3E}">
        <p14:creationId xmlns:p14="http://schemas.microsoft.com/office/powerpoint/2010/main" val="28446984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dirty="0"/>
              <a:t>Każda koncepcja polepszania człowieka uwzględnia jego śmiertelność. Zatem rozważamy jakość życia w stosunku do długości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1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Jakość życia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Cena do jakości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Element psychologiczny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Zaopatrzenie medyczne, socjalne, organizacyjne w tym architektura, organizacja życia w </a:t>
            </a:r>
            <a:r>
              <a:rPr lang="pl-PL" dirty="0" err="1"/>
              <a:t>interncie</a:t>
            </a:r>
            <a:endParaRPr lang="pl-PL" dirty="0"/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Światy wirtualne</a:t>
            </a:r>
          </a:p>
          <a:p>
            <a:pPr>
              <a:buClr>
                <a:schemeClr val="accent1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Second life</a:t>
            </a:r>
          </a:p>
        </p:txBody>
      </p:sp>
    </p:spTree>
    <p:extLst>
      <p:ext uri="{BB962C8B-B14F-4D97-AF65-F5344CB8AC3E}">
        <p14:creationId xmlns:p14="http://schemas.microsoft.com/office/powerpoint/2010/main" val="28562014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„YOLO” </a:t>
            </a:r>
            <a:r>
              <a:rPr lang="pl-PL" dirty="0" err="1"/>
              <a:t>You</a:t>
            </a:r>
            <a:r>
              <a:rPr lang="pl-PL" dirty="0"/>
              <a:t> </a:t>
            </a:r>
            <a:r>
              <a:rPr lang="pl-PL" dirty="0" err="1"/>
              <a:t>Only</a:t>
            </a:r>
            <a:r>
              <a:rPr lang="pl-PL" dirty="0"/>
              <a:t> Live </a:t>
            </a:r>
            <a:r>
              <a:rPr lang="pl-PL" dirty="0" err="1"/>
              <a:t>Once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Skrót od „żyjesz tylko raz”. Podobnie jak w przypadku łacińskiego carpe </a:t>
            </a:r>
            <a:r>
              <a:rPr lang="pl-PL" dirty="0" err="1"/>
              <a:t>diem</a:t>
            </a:r>
            <a:r>
              <a:rPr lang="pl-PL" dirty="0"/>
              <a:t>, jest wezwaniem do życia w jak najpełniejszym wymiarze, obejmującym nawet zachowanie, które niesie ze sobą nieodłączne ryzyko. W 2012 roku stało się popularnym terminem w slangu internetowym.</a:t>
            </a:r>
          </a:p>
          <a:p>
            <a:pPr>
              <a:buClr>
                <a:schemeClr val="accent6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W Polsce jest podobne powiedzenie „Raz kozie śmierć” lub w piosence „Umarł Maciek umarł i leży na desce, gdyby mu zagrali podskoczyłby jeszcze … Oj dana, dana.</a:t>
            </a:r>
          </a:p>
        </p:txBody>
      </p:sp>
    </p:spTree>
    <p:extLst>
      <p:ext uri="{BB962C8B-B14F-4D97-AF65-F5344CB8AC3E}">
        <p14:creationId xmlns:p14="http://schemas.microsoft.com/office/powerpoint/2010/main" val="16984724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Ewolucja darwinowska trwa miliony lat, ewolucja ulepszeń daje efekt natychmiastowy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5">
                  <a:lumMod val="60000"/>
                  <a:lumOff val="40000"/>
                </a:schemeClr>
              </a:buClr>
              <a:buSzPct val="150000"/>
            </a:pPr>
            <a:r>
              <a:rPr lang="pl-PL" dirty="0" err="1"/>
              <a:t>Autohemotransfuzja</a:t>
            </a:r>
            <a:endParaRPr lang="pl-PL" dirty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150000"/>
            </a:pPr>
            <a:r>
              <a:rPr lang="pl-PL" dirty="0" err="1"/>
              <a:t>Prozak</a:t>
            </a:r>
            <a:endParaRPr lang="pl-PL" dirty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150000"/>
            </a:pPr>
            <a:r>
              <a:rPr lang="pl-PL" dirty="0" err="1"/>
              <a:t>Literaturoterapia</a:t>
            </a:r>
            <a:endParaRPr lang="pl-PL" dirty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60 min w </a:t>
            </a:r>
            <a:r>
              <a:rPr lang="pl-PL" dirty="0" err="1"/>
              <a:t>fetness</a:t>
            </a:r>
            <a:endParaRPr lang="pl-PL" dirty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Biblioterapia 1 godzina dziennie czytania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Trening </a:t>
            </a:r>
            <a:r>
              <a:rPr lang="pl-PL" dirty="0" err="1"/>
              <a:t>psychobehawioralny</a:t>
            </a:r>
            <a:endParaRPr lang="pl-PL" dirty="0"/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Miłość</a:t>
            </a:r>
          </a:p>
          <a:p>
            <a:pPr>
              <a:buClr>
                <a:schemeClr val="accent5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Kosmiczna fantazja Nerd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223308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5 godzin czytania tygodniowo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Michael </a:t>
            </a:r>
            <a:r>
              <a:rPr lang="pl-PL" dirty="0" err="1"/>
              <a:t>Simmons</a:t>
            </a:r>
            <a:r>
              <a:rPr lang="pl-PL" dirty="0"/>
              <a:t>, pisarz, przedsiębiorca, mówca motywacyjny i założyciel organizacji </a:t>
            </a:r>
            <a:r>
              <a:rPr lang="pl-PL" dirty="0" err="1"/>
              <a:t>Empact</a:t>
            </a:r>
            <a:r>
              <a:rPr lang="pl-PL" dirty="0"/>
              <a:t> postanowił odkryć sekret sukcesu. Wziął pod lupę takie osoby jak Barack Obama, Bill Gates, Mark </a:t>
            </a:r>
            <a:r>
              <a:rPr lang="pl-PL" dirty="0" err="1"/>
              <a:t>Zuckerberg</a:t>
            </a:r>
            <a:r>
              <a:rPr lang="pl-PL" dirty="0"/>
              <a:t>, </a:t>
            </a:r>
            <a:r>
              <a:rPr lang="pl-PL" dirty="0" err="1"/>
              <a:t>Oprah</a:t>
            </a:r>
            <a:r>
              <a:rPr lang="pl-PL" dirty="0"/>
              <a:t> </a:t>
            </a:r>
            <a:r>
              <a:rPr lang="pl-PL" dirty="0" err="1"/>
              <a:t>Winfrey</a:t>
            </a:r>
            <a:r>
              <a:rPr lang="pl-PL" dirty="0"/>
              <a:t>, </a:t>
            </a:r>
            <a:r>
              <a:rPr lang="pl-PL" dirty="0" err="1"/>
              <a:t>Elon</a:t>
            </a:r>
            <a:r>
              <a:rPr lang="pl-PL" dirty="0"/>
              <a:t> </a:t>
            </a:r>
            <a:r>
              <a:rPr lang="pl-PL" dirty="0" err="1"/>
              <a:t>Musk</a:t>
            </a:r>
            <a:r>
              <a:rPr lang="pl-PL" dirty="0"/>
              <a:t> czy Warren </a:t>
            </a:r>
            <a:r>
              <a:rPr lang="pl-PL" dirty="0" err="1"/>
              <a:t>Buffett</a:t>
            </a:r>
            <a:r>
              <a:rPr lang="pl-PL" dirty="0"/>
              <a:t>. </a:t>
            </a:r>
            <a:r>
              <a:rPr lang="pl-PL" dirty="0" err="1"/>
              <a:t>Simmons</a:t>
            </a:r>
            <a:r>
              <a:rPr lang="pl-PL" dirty="0"/>
              <a:t> poświęcił rok na to, by ustalić, co robili, że udało im się dojść tak daleko. Był ciekaw, jakie zasady stosują w codziennym życiu, by się rozwijać.</a:t>
            </a:r>
          </a:p>
        </p:txBody>
      </p:sp>
    </p:spTree>
    <p:extLst>
      <p:ext uri="{BB962C8B-B14F-4D97-AF65-F5344CB8AC3E}">
        <p14:creationId xmlns:p14="http://schemas.microsoft.com/office/powerpoint/2010/main" val="243961414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Źródło sukcesu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 jednej ze swoich publikacji </a:t>
            </a:r>
            <a:r>
              <a:rPr lang="pl-PL" dirty="0" err="1"/>
              <a:t>Simmons</a:t>
            </a:r>
            <a:r>
              <a:rPr lang="pl-PL" dirty="0"/>
              <a:t> pisze, że Warren </a:t>
            </a:r>
            <a:r>
              <a:rPr lang="pl-PL" dirty="0" err="1"/>
              <a:t>Buffett</a:t>
            </a:r>
            <a:r>
              <a:rPr lang="pl-PL" dirty="0"/>
              <a:t> spędza pięć do sześciu godzin dziennie na czytaniu gazet i raportów korporacyjnych, Bill Gates czyta 50 książek rocznie, Mark </a:t>
            </a:r>
            <a:r>
              <a:rPr lang="pl-PL" dirty="0" err="1"/>
              <a:t>Zuckerberg</a:t>
            </a:r>
            <a:r>
              <a:rPr lang="pl-PL" dirty="0"/>
              <a:t> czyta przynajmniej jedną książkę na dwa tygodnie, </a:t>
            </a:r>
            <a:r>
              <a:rPr lang="pl-PL" dirty="0" err="1"/>
              <a:t>Elon</a:t>
            </a:r>
            <a:r>
              <a:rPr lang="pl-PL" dirty="0"/>
              <a:t> </a:t>
            </a:r>
            <a:r>
              <a:rPr lang="pl-PL" dirty="0" err="1"/>
              <a:t>Musk</a:t>
            </a:r>
            <a:r>
              <a:rPr lang="pl-PL" dirty="0"/>
              <a:t>, kiedy dorastał, czytał dwie książki dziennie (tak przynajmniej twierdzi jego brat </a:t>
            </a:r>
            <a:r>
              <a:rPr lang="pl-PL" dirty="0" err="1"/>
              <a:t>Kimbal</a:t>
            </a:r>
            <a:r>
              <a:rPr lang="pl-PL" dirty="0"/>
              <a:t>), a Mark </a:t>
            </a:r>
            <a:r>
              <a:rPr lang="pl-PL" dirty="0" err="1"/>
              <a:t>Cuban</a:t>
            </a:r>
            <a:r>
              <a:rPr lang="pl-PL" dirty="0"/>
              <a:t> czyta przez ponad trzy godziny każdego dnia.</a:t>
            </a:r>
          </a:p>
        </p:txBody>
      </p:sp>
    </p:spTree>
    <p:extLst>
      <p:ext uri="{BB962C8B-B14F-4D97-AF65-F5344CB8AC3E}">
        <p14:creationId xmlns:p14="http://schemas.microsoft.com/office/powerpoint/2010/main" val="1974490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Polepszanie drogą pośrednią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Polepszanie siebie może odbywać się drogą pośrednią, przez polepszanie świata w jakim żyjemy. </a:t>
            </a:r>
          </a:p>
          <a:p>
            <a:pPr marL="0" indent="0">
              <a:buNone/>
            </a:pPr>
            <a:r>
              <a:rPr lang="pl-PL" dirty="0"/>
              <a:t>Żeby był czysty, bezpieczny, obfity.</a:t>
            </a:r>
          </a:p>
          <a:p>
            <a:pPr marL="0" indent="0">
              <a:buNone/>
            </a:pPr>
            <a:r>
              <a:rPr lang="pl-PL" dirty="0"/>
              <a:t>W takim świecie rozwijalibyśmy się i żyli lepiej.</a:t>
            </a:r>
          </a:p>
        </p:txBody>
      </p:sp>
    </p:spTree>
    <p:extLst>
      <p:ext uri="{BB962C8B-B14F-4D97-AF65-F5344CB8AC3E}">
        <p14:creationId xmlns:p14="http://schemas.microsoft.com/office/powerpoint/2010/main" val="42229821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8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8290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Genetyczna eugenika?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„Klonowanie to początek projektu inżynierii genetycznej. Kolejne kroki obejmują próby „wyleczenia” chorób genetycznych lub „zapobiegania” im, a następnie „poprawy” lub „ulepszenia” cech genetycznych w celu stworzenia nadczłowieka lub </a:t>
            </a:r>
            <a:r>
              <a:rPr lang="pl-PL" dirty="0" err="1"/>
              <a:t>postczłowieka</a:t>
            </a:r>
            <a:r>
              <a:rPr lang="pl-PL" dirty="0"/>
              <a:t>. To prowadzić będzie do rywalizacji, nierównego dostępu do </a:t>
            </a:r>
            <a:r>
              <a:rPr lang="pl-PL" dirty="0" err="1"/>
              <a:t>genoterapii</a:t>
            </a:r>
            <a:r>
              <a:rPr lang="pl-PL" dirty="0"/>
              <a:t> genetycznego ludobójstwa. </a:t>
            </a:r>
          </a:p>
        </p:txBody>
      </p:sp>
    </p:spTree>
    <p:extLst>
      <p:ext uri="{BB962C8B-B14F-4D97-AF65-F5344CB8AC3E}">
        <p14:creationId xmlns:p14="http://schemas.microsoft.com/office/powerpoint/2010/main" val="36020681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Akrasia</a:t>
            </a:r>
            <a:r>
              <a:rPr lang="pl-PL" dirty="0"/>
              <a:t>, słabość woli,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Oscar Wilde zdefiniował ją jako „niewystarczającą pokusę”. Pokusa może prowadzić do zła moralnego, ale jest bodźcem i może prowadzić do polepszenia człowieka. </a:t>
            </a:r>
          </a:p>
          <a:p>
            <a:pPr marL="0" indent="0">
              <a:buNone/>
            </a:pPr>
            <a:r>
              <a:rPr lang="pl-PL" dirty="0"/>
              <a:t>Pokusa ciekawości, zrozumienia, osiągnięcia wyżyn w dziedzinie lub przyrodzie (wiąże się z niebezpieczeństwem np. zdobywanie wysokich gór, opłynięcie świata samotnie jachtem, kajakiem.)</a:t>
            </a:r>
          </a:p>
          <a:p>
            <a:pPr marL="0" indent="0">
              <a:buNone/>
            </a:pPr>
            <a:r>
              <a:rPr lang="pl-PL" dirty="0"/>
              <a:t>Pokusa może jednak iść w złym kierunku.</a:t>
            </a:r>
          </a:p>
        </p:txBody>
      </p:sp>
    </p:spTree>
    <p:extLst>
      <p:ext uri="{BB962C8B-B14F-4D97-AF65-F5344CB8AC3E}">
        <p14:creationId xmlns:p14="http://schemas.microsoft.com/office/powerpoint/2010/main" val="26929985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800" i="1" dirty="0"/>
              <a:t>Dom Gucci (ang. House of Gucci) – amerykańsko-kanadyjski kryminał biograficzny z 2021 roku w reżyserii </a:t>
            </a:r>
            <a:r>
              <a:rPr lang="pl-PL" sz="2800" i="1" dirty="0" err="1"/>
              <a:t>Ridleya</a:t>
            </a:r>
            <a:r>
              <a:rPr lang="pl-PL" sz="2800" i="1" dirty="0"/>
              <a:t> Scotta.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Akcja rozgrywa się w latach 1978 do 1997 roku. Przedstawia historię </a:t>
            </a:r>
            <a:r>
              <a:rPr lang="pl-PL" dirty="0" err="1"/>
              <a:t>Patrizii</a:t>
            </a:r>
            <a:r>
              <a:rPr lang="pl-PL" dirty="0"/>
              <a:t> </a:t>
            </a:r>
            <a:r>
              <a:rPr lang="pl-PL" dirty="0" err="1"/>
              <a:t>Reggiani</a:t>
            </a:r>
            <a:r>
              <a:rPr lang="pl-PL" dirty="0"/>
              <a:t> z </a:t>
            </a:r>
            <a:r>
              <a:rPr lang="pl-PL" dirty="0" err="1"/>
              <a:t>Maurizo</a:t>
            </a:r>
            <a:r>
              <a:rPr lang="pl-PL" dirty="0"/>
              <a:t> Gucci, włoskiego biznesmena oraz dziedzica domu mody Gucci. Ich związku, ślubu i przyczyn, które doprowadziły do ich rozstania oraz konfliktu jaki </a:t>
            </a:r>
            <a:r>
              <a:rPr lang="pl-PL" dirty="0" err="1"/>
              <a:t>Patrizia</a:t>
            </a:r>
            <a:r>
              <a:rPr lang="pl-PL" dirty="0"/>
              <a:t> wywołała wewnątrz rodziny Gucci. W końcu, okoliczności oraz następstw morderstwa Maurizio przez jego byłą żonę, namawianą do zła przez </a:t>
            </a:r>
            <a:r>
              <a:rPr lang="pl-PL" dirty="0" err="1"/>
              <a:t>Giuseppinę</a:t>
            </a:r>
            <a:r>
              <a:rPr lang="pl-PL" dirty="0"/>
              <a:t> „</a:t>
            </a:r>
            <a:r>
              <a:rPr lang="pl-PL" dirty="0" err="1"/>
              <a:t>Pina</a:t>
            </a:r>
            <a:r>
              <a:rPr lang="pl-PL" dirty="0"/>
              <a:t>” </a:t>
            </a:r>
            <a:r>
              <a:rPr lang="pl-PL" dirty="0" err="1"/>
              <a:t>Auriemma</a:t>
            </a:r>
            <a:r>
              <a:rPr lang="pl-PL" dirty="0"/>
              <a:t>.</a:t>
            </a:r>
          </a:p>
          <a:p>
            <a:pPr marL="0" indent="0">
              <a:buNone/>
            </a:pPr>
            <a:r>
              <a:rPr lang="pl-PL" dirty="0"/>
              <a:t>Przykład polepszania okoliczności życia a nie siebie samej. W konsekwencji doszło do pogorszenia siebie.</a:t>
            </a:r>
          </a:p>
        </p:txBody>
      </p:sp>
    </p:spTree>
    <p:extLst>
      <p:ext uri="{BB962C8B-B14F-4D97-AF65-F5344CB8AC3E}">
        <p14:creationId xmlns:p14="http://schemas.microsoft.com/office/powerpoint/2010/main" val="32306685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Mistrzostwa Pamięci Best Brain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85" r="7785"/>
          <a:stretch>
            <a:fillRect/>
          </a:stretch>
        </p:blipFill>
        <p:spPr>
          <a:xfrm>
            <a:off x="7078894" y="1831633"/>
            <a:ext cx="5113106" cy="403735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000" dirty="0"/>
              <a:t>Mistrzostwa mają na celu propagowanie rozwoju umysłowego. Podczas mistrzostw uczestnicy próbują swoich sił w pięciu dyscyplinach pamięciowych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/>
              <a:t>Zapamiętywanie listy słów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/>
              <a:t>Zapamiętywanie ciągu cyfr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/>
              <a:t>Zapamiętywanie sekwencji obrazków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/>
              <a:t>Zapamiętywanie słówek fikcyjnego języka obcego</a:t>
            </a:r>
          </a:p>
          <a:p>
            <a:pPr marL="342900" indent="-342900">
              <a:buClr>
                <a:schemeClr val="accent5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pl-PL" sz="2000" dirty="0"/>
              <a:t>Zapamiętywanie sekwencji kolorów ze słuchu</a:t>
            </a:r>
          </a:p>
        </p:txBody>
      </p:sp>
    </p:spTree>
    <p:extLst>
      <p:ext uri="{BB962C8B-B14F-4D97-AF65-F5344CB8AC3E}">
        <p14:creationId xmlns:p14="http://schemas.microsoft.com/office/powerpoint/2010/main" val="17028333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Autor: Andrzej Sapkowski</a:t>
            </a:r>
            <a:br>
              <a:rPr lang="pl-PL" dirty="0"/>
            </a:br>
            <a:endParaRPr lang="pl-PL" dirty="0"/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21" r="14421"/>
          <a:stretch>
            <a:fillRect/>
          </a:stretch>
        </p:blipFill>
        <p:spPr>
          <a:xfrm>
            <a:off x="6698750" y="1433379"/>
            <a:ext cx="5493249" cy="4337519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pl-PL" sz="2000" dirty="0"/>
              <a:t>Błędy też się dla mnie liczą. Nie wykreślam ich ani z życia, ani z pamięci. I nigdy nie winię za nie innych.</a:t>
            </a:r>
          </a:p>
        </p:txBody>
      </p:sp>
    </p:spTree>
    <p:extLst>
      <p:ext uri="{BB962C8B-B14F-4D97-AF65-F5344CB8AC3E}">
        <p14:creationId xmlns:p14="http://schemas.microsoft.com/office/powerpoint/2010/main" val="15957875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Mądrość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Wiedza, doświadczenie, styl życia, filozofia, intelekt, emocje, cele</a:t>
            </a:r>
          </a:p>
        </p:txBody>
      </p:sp>
    </p:spTree>
    <p:extLst>
      <p:ext uri="{BB962C8B-B14F-4D97-AF65-F5344CB8AC3E}">
        <p14:creationId xmlns:p14="http://schemas.microsoft.com/office/powerpoint/2010/main" val="21371070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Cytat o mądrości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Ani czas, ani mądrość nie zmieniają człowieka, bo odmienić istotę ludzką zdolna jest wyłącznie miłość.</a:t>
            </a:r>
          </a:p>
        </p:txBody>
      </p:sp>
    </p:spTree>
    <p:extLst>
      <p:ext uri="{BB962C8B-B14F-4D97-AF65-F5344CB8AC3E}">
        <p14:creationId xmlns:p14="http://schemas.microsoft.com/office/powerpoint/2010/main" val="62301353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Śpieszmy się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8" r="15308"/>
          <a:stretch>
            <a:fillRect/>
          </a:stretch>
        </p:blipFill>
        <p:spPr/>
      </p:pic>
      <p:sp>
        <p:nvSpPr>
          <p:cNvPr id="3" name="Symbol zastępczy zawartości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sz="2400" dirty="0"/>
              <a:t>Śpieszmy się kochać ludzi tak szybko odchodzą, zostaną po nich buty i telefon głuchy.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i="1" dirty="0"/>
              <a:t>Ks. Jan Twardowski</a:t>
            </a:r>
          </a:p>
        </p:txBody>
      </p:sp>
    </p:spTree>
    <p:extLst>
      <p:ext uri="{BB962C8B-B14F-4D97-AF65-F5344CB8AC3E}">
        <p14:creationId xmlns:p14="http://schemas.microsoft.com/office/powerpoint/2010/main" val="115450130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err="1"/>
              <a:t>Nordic</a:t>
            </a:r>
            <a:r>
              <a:rPr lang="pl-PL" dirty="0"/>
              <a:t> </a:t>
            </a:r>
            <a:r>
              <a:rPr lang="pl-PL" dirty="0" err="1"/>
              <a:t>walking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9910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dirty="0"/>
              <a:t>Czy nasze dziedzictwo genetyczne wymaga poprawy?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Czy nasze dziedzictwo genetyczne działa osobno od świata? </a:t>
            </a:r>
          </a:p>
          <a:p>
            <a:pPr marL="0" indent="0">
              <a:buNone/>
            </a:pPr>
            <a:r>
              <a:rPr lang="pl-PL" dirty="0"/>
              <a:t>To świat uwarunkował naszą ewolucję. </a:t>
            </a:r>
          </a:p>
          <a:p>
            <a:pPr marL="0" indent="0">
              <a:buNone/>
            </a:pPr>
            <a:r>
              <a:rPr lang="pl-PL" dirty="0"/>
              <a:t>To może człowiek byłby lepszy gdyby zmienił świat, w którym żyje? Ale jak zmienić miliony lat ewolucji?</a:t>
            </a:r>
          </a:p>
          <a:p>
            <a:pPr marL="0" indent="0">
              <a:buNone/>
            </a:pPr>
            <a:r>
              <a:rPr lang="pl-PL" dirty="0"/>
              <a:t>Polepszenie człowieka, zmiana na lepsze nie jest możliwa bez zmiany środowiska, świata. </a:t>
            </a:r>
          </a:p>
          <a:p>
            <a:pPr marL="0" indent="0">
              <a:buNone/>
            </a:pPr>
            <a:r>
              <a:rPr lang="pl-PL" dirty="0"/>
              <a:t>Exodus? Kosmonauta w warunkach nieważkości traci siłę mięśniową, zmienia krążenie krwi, na Ziemi zabiłaby go grawitacja, ta sama, która nas tu trzyma.</a:t>
            </a:r>
          </a:p>
        </p:txBody>
      </p:sp>
    </p:spTree>
    <p:extLst>
      <p:ext uri="{BB962C8B-B14F-4D97-AF65-F5344CB8AC3E}">
        <p14:creationId xmlns:p14="http://schemas.microsoft.com/office/powerpoint/2010/main" val="246217332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Nording</a:t>
            </a:r>
            <a:r>
              <a:rPr lang="pl-PL" dirty="0"/>
              <a:t> </a:t>
            </a:r>
            <a:r>
              <a:rPr lang="pl-PL" dirty="0" err="1"/>
              <a:t>walking</a:t>
            </a:r>
            <a:endParaRPr lang="pl-PL" dirty="0"/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037" y="1183045"/>
            <a:ext cx="5898524" cy="4191056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 err="1"/>
              <a:t>Nordic</a:t>
            </a:r>
            <a:r>
              <a:rPr lang="pl-PL" dirty="0"/>
              <a:t> </a:t>
            </a:r>
            <a:r>
              <a:rPr lang="pl-PL" dirty="0" err="1"/>
              <a:t>walking</a:t>
            </a:r>
            <a:r>
              <a:rPr lang="pl-PL" dirty="0"/>
              <a:t> – forma rekreacji polegająca na marszach ze specjalnymi kijami. Wymyślony został w Finlandii w latach 20. XX wieku, jako całoroczny trening dla narciarzy biegowych. Znany był tam pod nazwą </a:t>
            </a:r>
            <a:r>
              <a:rPr lang="pl-PL" dirty="0" err="1"/>
              <a:t>Sauvakävely</a:t>
            </a:r>
            <a:r>
              <a:rPr lang="pl-PL" dirty="0"/>
              <a:t>, co oznacza „marsz z kijkami”.</a:t>
            </a:r>
          </a:p>
          <a:p>
            <a:r>
              <a:rPr lang="pl-PL" dirty="0"/>
              <a:t>Pozostawał jednak formalnie nieopisany aż do publikacji Marko </a:t>
            </a:r>
            <a:r>
              <a:rPr lang="pl-PL" dirty="0" err="1"/>
              <a:t>Kantaneva</a:t>
            </a:r>
            <a:r>
              <a:rPr lang="pl-PL" dirty="0"/>
              <a:t> z 1997.</a:t>
            </a:r>
          </a:p>
        </p:txBody>
      </p:sp>
    </p:spTree>
    <p:extLst>
      <p:ext uri="{BB962C8B-B14F-4D97-AF65-F5344CB8AC3E}">
        <p14:creationId xmlns:p14="http://schemas.microsoft.com/office/powerpoint/2010/main" val="33509352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i="1" dirty="0"/>
              <a:t>Am J Poprzednia Med. 2013 styczeń;44(1):76-84. doi: 10.1016/j.amepre.2012.09.043.</a:t>
            </a:r>
            <a:br>
              <a:rPr lang="pl-PL" sz="2000" i="1" dirty="0"/>
            </a:br>
            <a:r>
              <a:rPr lang="pl-PL" sz="2000" i="1" dirty="0"/>
              <a:t>Korzyści zdrowotne </a:t>
            </a:r>
            <a:r>
              <a:rPr lang="pl-PL" sz="2000" i="1" dirty="0" err="1"/>
              <a:t>nordic</a:t>
            </a:r>
            <a:r>
              <a:rPr lang="pl-PL" sz="2000" i="1" dirty="0"/>
              <a:t> </a:t>
            </a:r>
            <a:r>
              <a:rPr lang="pl-PL" sz="2000" i="1" dirty="0" err="1"/>
              <a:t>walking</a:t>
            </a:r>
            <a:r>
              <a:rPr lang="pl-PL" sz="2000" i="1" dirty="0"/>
              <a:t>: przegląd systematyczny</a:t>
            </a:r>
            <a:br>
              <a:rPr lang="pl-PL" sz="2000" i="1" dirty="0"/>
            </a:br>
            <a:r>
              <a:rPr lang="pl-PL" sz="2000" i="1" dirty="0"/>
              <a:t>Marcus </a:t>
            </a:r>
            <a:r>
              <a:rPr lang="pl-PL" sz="2000" i="1" dirty="0" err="1"/>
              <a:t>Tschentscher</a:t>
            </a:r>
            <a:r>
              <a:rPr lang="pl-PL" sz="2000" i="1" dirty="0"/>
              <a:t> 1, David </a:t>
            </a:r>
            <a:r>
              <a:rPr lang="pl-PL" sz="2000" i="1" dirty="0" err="1"/>
              <a:t>Niederseer</a:t>
            </a:r>
            <a:r>
              <a:rPr lang="pl-PL" sz="2000" i="1" dirty="0"/>
              <a:t>, Josef </a:t>
            </a:r>
            <a:r>
              <a:rPr lang="pl-PL" sz="2000" i="1" dirty="0" err="1"/>
              <a:t>Niebauer</a:t>
            </a:r>
            <a:endParaRPr lang="pl-PL" sz="36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Współczesny styl życia, z brakiem codziennej aktywności fizycznej i treningu wysiłkowego, predysponuje do chorób przewlekłych, takich jak cukrzyca, otyłość, nadciśnienie, choroby wieńcowe. </a:t>
            </a:r>
          </a:p>
          <a:p>
            <a:pPr marL="0" indent="0">
              <a:buNone/>
            </a:pPr>
            <a:r>
              <a:rPr lang="pl-PL" dirty="0"/>
              <a:t>Szybki marsz jako prosta i bezpieczna forma ćwiczeń jest skutecznym środkiem przeciwdziałania ryzyku siedzącego trybu życia nawet u najbardziej niesprawnych i może prowadzić do zmniejszenia częstości występowania chorób przewlekłych we wszystkich populacjach. </a:t>
            </a:r>
          </a:p>
          <a:p>
            <a:pPr marL="0" indent="0">
              <a:buNone/>
            </a:pPr>
            <a:r>
              <a:rPr lang="pl-PL" dirty="0"/>
              <a:t>Celem tego przeglądu jest systematyczne podsumowanie, analiza i interpretacja korzyści zdrowotnych </a:t>
            </a:r>
            <a:r>
              <a:rPr lang="pl-PL" dirty="0" err="1"/>
              <a:t>nordic</a:t>
            </a:r>
            <a:r>
              <a:rPr lang="pl-PL" dirty="0"/>
              <a:t> </a:t>
            </a:r>
            <a:r>
              <a:rPr lang="pl-PL" dirty="0" err="1"/>
              <a:t>walking</a:t>
            </a:r>
            <a:r>
              <a:rPr lang="pl-PL" dirty="0"/>
              <a:t> (chodzenie z kijkami) oraz porównanie go z szybkim marszem i joggingiem.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Zbieranie dowodów: systematyczne i kompleksowe przeszukiwanie literatury przeprowadzono między listopadem 2010 a majem 2012. Dane analizowano między kwietniem 2011 a majem 2012.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205986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000" i="1" dirty="0"/>
              <a:t>Am J Poprzednia Med. 2013 styczeń;44(1):76-84. doi: 10.1016/j.amepre.2012.09.043. Korzyści zdrowotne </a:t>
            </a:r>
            <a:r>
              <a:rPr lang="pl-PL" sz="2000" i="1" dirty="0" err="1"/>
              <a:t>nordic</a:t>
            </a:r>
            <a:r>
              <a:rPr lang="pl-PL" sz="2000" i="1" dirty="0"/>
              <a:t> </a:t>
            </a:r>
            <a:r>
              <a:rPr lang="pl-PL" sz="2000" i="1" dirty="0" err="1"/>
              <a:t>walking</a:t>
            </a:r>
            <a:r>
              <a:rPr lang="pl-PL" sz="2000" i="1" dirty="0"/>
              <a:t>: przegląd systematyczny. Marcus </a:t>
            </a:r>
            <a:r>
              <a:rPr lang="pl-PL" sz="2000" i="1" dirty="0" err="1"/>
              <a:t>Tschentscher</a:t>
            </a:r>
            <a:r>
              <a:rPr lang="pl-PL" sz="2000" i="1" dirty="0"/>
              <a:t> 1, David </a:t>
            </a:r>
            <a:r>
              <a:rPr lang="pl-PL" sz="2000" i="1" dirty="0" err="1"/>
              <a:t>Niederseer</a:t>
            </a:r>
            <a:r>
              <a:rPr lang="pl-PL" sz="2000" i="1" dirty="0"/>
              <a:t>, Josef </a:t>
            </a:r>
            <a:r>
              <a:rPr lang="pl-PL" sz="2000" i="1" dirty="0" err="1"/>
              <a:t>Niebauer</a:t>
            </a:r>
            <a:endParaRPr lang="pl-PL" sz="2000" i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pl-PL" dirty="0"/>
              <a:t>Analiza 1062 badanych wykazała, że ​​pod względem krótko- i długoterminowego wpływu na tętno, zużycie tlenu, jakość życia i inne wskaźniki, </a:t>
            </a:r>
            <a:r>
              <a:rPr lang="pl-PL" dirty="0" err="1"/>
              <a:t>nordic</a:t>
            </a:r>
            <a:r>
              <a:rPr lang="pl-PL" dirty="0"/>
              <a:t> </a:t>
            </a:r>
            <a:r>
              <a:rPr lang="pl-PL" dirty="0" err="1"/>
              <a:t>walking</a:t>
            </a:r>
            <a:r>
              <a:rPr lang="pl-PL" dirty="0"/>
              <a:t> jest lepszy od szybkiego marszu bez kijków, a w niektórych punktach końcowych od biegania.</a:t>
            </a:r>
          </a:p>
          <a:p>
            <a:pPr>
              <a:buClr>
                <a:schemeClr val="bg2">
                  <a:lumMod val="75000"/>
                </a:schemeClr>
              </a:buClr>
              <a:buSzPct val="150000"/>
            </a:pPr>
            <a:r>
              <a:rPr lang="pl-PL" dirty="0"/>
              <a:t>Wnioski: </a:t>
            </a:r>
            <a:r>
              <a:rPr lang="pl-PL" dirty="0" err="1"/>
              <a:t>Nordic</a:t>
            </a:r>
            <a:r>
              <a:rPr lang="pl-PL" dirty="0"/>
              <a:t> </a:t>
            </a:r>
            <a:r>
              <a:rPr lang="pl-PL" dirty="0" err="1"/>
              <a:t>walking</a:t>
            </a:r>
            <a:r>
              <a:rPr lang="pl-PL" dirty="0"/>
              <a:t> korzystnie wpływa na tętno spoczynkowe, ciśnienie tętnicze, wydolność wysiłkową, maksymalne zużycie tlenu oraz jakość życia pacjentów z różnymi chorobami, dzięki czemu może być zalecany szerokiemu gronu osób jako profilaktyka pierwotna i wtórna.</a:t>
            </a:r>
          </a:p>
        </p:txBody>
      </p:sp>
    </p:spTree>
    <p:extLst>
      <p:ext uri="{BB962C8B-B14F-4D97-AF65-F5344CB8AC3E}">
        <p14:creationId xmlns:p14="http://schemas.microsoft.com/office/powerpoint/2010/main" val="257371533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przyszłości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Nawiązuje do niekończącego się łańcucha powtórzeń w historii ludzi na ziemi. Gdybyśmy byli nieśmiertelni byłoby nas aktualnie 108 miliardów. Indywidualne i społeczne doświadczenie byłoby nieporównywalne z dzisiejszym. Przetrwanie tak dużej populacji możliwe byłoby tylko w dobrze funkcjonującym globalnym habitacie. Każde naruszenie równowagi byłoby katastrofą. Rzeczywiste, realne doświadczenie ludzi w takiej populacji sytuacja hipotetyczna …</a:t>
            </a:r>
          </a:p>
        </p:txBody>
      </p:sp>
    </p:spTree>
    <p:extLst>
      <p:ext uri="{BB962C8B-B14F-4D97-AF65-F5344CB8AC3E}">
        <p14:creationId xmlns:p14="http://schemas.microsoft.com/office/powerpoint/2010/main" val="10806490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2400" i="1" dirty="0"/>
              <a:t>Skuteczność nieinwazyjnej stymulacji mózgu na funkcjonowanie poznawcze w zaburzeniach mózgu: metaanaliza. </a:t>
            </a:r>
            <a:r>
              <a:rPr lang="pl-PL" sz="2400" i="1" dirty="0" err="1"/>
              <a:t>Marieke</a:t>
            </a:r>
            <a:r>
              <a:rPr lang="pl-PL" sz="2400" i="1" dirty="0"/>
              <a:t> J </a:t>
            </a:r>
            <a:r>
              <a:rPr lang="pl-PL" sz="2400" i="1" dirty="0" err="1"/>
              <a:t>Begemann</a:t>
            </a:r>
            <a:r>
              <a:rPr lang="pl-PL" sz="2400" i="1" dirty="0"/>
              <a:t> i inni. Psychol Med. 2020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Nieinwazyjna stymulacja mózgu (NIBS) może mieć działanie </a:t>
            </a:r>
            <a:r>
              <a:rPr lang="pl-PL" dirty="0" err="1"/>
              <a:t>prokognitywne</a:t>
            </a:r>
            <a:r>
              <a:rPr lang="pl-PL" dirty="0"/>
              <a:t>, z wysoką tolerancją. Ta metaanaliza ocenia skuteczność przezczaszkowej stymulacji magnetycznej (TMS) i przezczaszkowej stymulacji prądem stałym (</a:t>
            </a:r>
            <a:r>
              <a:rPr lang="pl-PL" dirty="0" err="1"/>
              <a:t>tDCS</a:t>
            </a:r>
            <a:r>
              <a:rPr lang="pl-PL" dirty="0"/>
              <a:t>) w poprawie funkcji poznawczych, w schizofrenii, depresji, demencji, chorobie Parkinsona, udarze, urazowym uszkodzeniu mózgu i stwardnieniu rozsianym.</a:t>
            </a:r>
          </a:p>
        </p:txBody>
      </p:sp>
    </p:spTree>
    <p:extLst>
      <p:ext uri="{BB962C8B-B14F-4D97-AF65-F5344CB8AC3E}">
        <p14:creationId xmlns:p14="http://schemas.microsoft.com/office/powerpoint/2010/main" val="2902737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Wyniki: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Włączyliśmy 82 badania (n = 2784). W przypadku pamięci roboczej zarówno TMS (ES = 0,17, p = 0,015), jak i </a:t>
            </a:r>
            <a:r>
              <a:rPr lang="pl-PL" dirty="0" err="1"/>
              <a:t>tDCS</a:t>
            </a:r>
            <a:r>
              <a:rPr lang="pl-PL" dirty="0"/>
              <a:t> (ES = 0,17, p = 0,021) wykazały niewielkie, ale istotne efekty. Wiek pozytywnie moderował efekt TMS. TDCS był lepszy niż pozorowany pod względem uwagi/czujności (ES = 0,20, p = 0,020). Te znaczące efekty nie różniły się w zależności od rodzaju zaburzenia mózgu. Wyniki nie były znaczące dla pozostałych pięciu domen poznawczych.</a:t>
            </a:r>
          </a:p>
        </p:txBody>
      </p:sp>
    </p:spTree>
    <p:extLst>
      <p:ext uri="{BB962C8B-B14F-4D97-AF65-F5344CB8AC3E}">
        <p14:creationId xmlns:p14="http://schemas.microsoft.com/office/powerpoint/2010/main" val="104127604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Metylofenidat</a:t>
            </a:r>
            <a:r>
              <a:rPr lang="pl-PL" dirty="0"/>
              <a:t> (</a:t>
            </a:r>
            <a:r>
              <a:rPr lang="pl-PL" dirty="0" err="1"/>
              <a:t>Ritalina</a:t>
            </a:r>
            <a:r>
              <a:rPr lang="pl-PL" dirty="0"/>
              <a:t>)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i="1" dirty="0"/>
              <a:t>Stosowanie wzmacniaczy poznawczych: </a:t>
            </a:r>
            <a:r>
              <a:rPr lang="pl-PL" sz="1800" i="1" dirty="0" err="1"/>
              <a:t>metylofenidatu</a:t>
            </a:r>
            <a:r>
              <a:rPr lang="pl-PL" sz="1800" i="1" dirty="0"/>
              <a:t> i analogów.</a:t>
            </a:r>
          </a:p>
          <a:p>
            <a:pPr marL="0" indent="0">
              <a:buNone/>
            </a:pPr>
            <a:r>
              <a:rPr lang="pl-PL" sz="1800" i="1" dirty="0" err="1"/>
              <a:t>Carlier</a:t>
            </a:r>
            <a:r>
              <a:rPr lang="pl-PL" sz="1800" i="1" dirty="0"/>
              <a:t> J, </a:t>
            </a:r>
            <a:r>
              <a:rPr lang="pl-PL" sz="1800" i="1" dirty="0" err="1"/>
              <a:t>Giorgetti</a:t>
            </a:r>
            <a:r>
              <a:rPr lang="pl-PL" sz="1800" i="1" dirty="0"/>
              <a:t> R, </a:t>
            </a:r>
            <a:r>
              <a:rPr lang="pl-PL" sz="1800" i="1" dirty="0" err="1"/>
              <a:t>Varì</a:t>
            </a:r>
            <a:r>
              <a:rPr lang="pl-PL" sz="1800" i="1" dirty="0"/>
              <a:t> MR, </a:t>
            </a:r>
            <a:r>
              <a:rPr lang="pl-PL" sz="1800" i="1" dirty="0" err="1"/>
              <a:t>Pirani</a:t>
            </a:r>
            <a:r>
              <a:rPr lang="pl-PL" sz="1800" i="1" dirty="0"/>
              <a:t> F, </a:t>
            </a:r>
            <a:r>
              <a:rPr lang="pl-PL" sz="1800" i="1" dirty="0" err="1"/>
              <a:t>Ricci</a:t>
            </a:r>
            <a:r>
              <a:rPr lang="pl-PL" sz="1800" i="1" dirty="0"/>
              <a:t> G, </a:t>
            </a:r>
            <a:r>
              <a:rPr lang="pl-PL" sz="1800" i="1" dirty="0" err="1"/>
              <a:t>Busardò</a:t>
            </a:r>
            <a:r>
              <a:rPr lang="pl-PL" sz="1800" i="1" dirty="0"/>
              <a:t> FP.</a:t>
            </a:r>
          </a:p>
          <a:p>
            <a:pPr marL="0" indent="0">
              <a:buNone/>
            </a:pPr>
            <a:r>
              <a:rPr lang="pl-PL" sz="1800" i="1" dirty="0" err="1"/>
              <a:t>Eur</a:t>
            </a:r>
            <a:r>
              <a:rPr lang="pl-PL" sz="1800" i="1" dirty="0"/>
              <a:t> </a:t>
            </a:r>
            <a:r>
              <a:rPr lang="pl-PL" sz="1800" i="1" dirty="0" err="1"/>
              <a:t>Rev</a:t>
            </a:r>
            <a:r>
              <a:rPr lang="pl-PL" sz="1800" i="1" dirty="0"/>
              <a:t> </a:t>
            </a:r>
            <a:r>
              <a:rPr lang="pl-PL" sz="1800" i="1" dirty="0" err="1"/>
              <a:t>Med</a:t>
            </a:r>
            <a:r>
              <a:rPr lang="pl-PL" sz="1800" i="1" dirty="0"/>
              <a:t> </a:t>
            </a:r>
            <a:r>
              <a:rPr lang="pl-PL" sz="1800" i="1" dirty="0" err="1"/>
              <a:t>Pharmacol</a:t>
            </a:r>
            <a:r>
              <a:rPr lang="pl-PL" sz="1800" i="1" dirty="0"/>
              <a:t> </a:t>
            </a:r>
            <a:r>
              <a:rPr lang="pl-PL" sz="1800" i="1" dirty="0" err="1"/>
              <a:t>Sci</a:t>
            </a:r>
            <a:r>
              <a:rPr lang="pl-PL" sz="1800" i="1" dirty="0"/>
              <a:t>. 2019 styczeń;23(1):3-15. doi: 10.26355/eurrev_201901_16741.</a:t>
            </a:r>
          </a:p>
          <a:p>
            <a:pPr marL="0" indent="0">
              <a:buNone/>
            </a:pPr>
            <a:r>
              <a:rPr lang="pl-PL" dirty="0"/>
              <a:t>Naszym celem było dokonanie przeglądu stosowania i niewłaściwego stosowania </a:t>
            </a:r>
            <a:r>
              <a:rPr lang="pl-PL" dirty="0" err="1"/>
              <a:t>metylofenidatu</a:t>
            </a:r>
            <a:r>
              <a:rPr lang="pl-PL" dirty="0"/>
              <a:t> i analogów oraz związanego z tym ryzyka. Ponadto dokonaliśmy wyczerpującego przeglądu danych naukowych dotyczących najnowszych analogów </a:t>
            </a:r>
            <a:r>
              <a:rPr lang="pl-PL" dirty="0" err="1"/>
              <a:t>metylofenidatu</a:t>
            </a:r>
            <a:r>
              <a:rPr lang="pl-PL" dirty="0"/>
              <a:t> (z wyłączeniem </a:t>
            </a:r>
            <a:r>
              <a:rPr lang="pl-PL" dirty="0" err="1"/>
              <a:t>metylofenidatu</a:t>
            </a:r>
            <a:r>
              <a:rPr lang="pl-PL" dirty="0"/>
              <a:t> i </a:t>
            </a:r>
            <a:r>
              <a:rPr lang="pl-PL" dirty="0" err="1"/>
              <a:t>etylofenidatu</a:t>
            </a:r>
            <a:r>
              <a:rPr lang="pl-PL" dirty="0"/>
              <a:t>). ...Dodatkowy raport...</a:t>
            </a:r>
          </a:p>
        </p:txBody>
      </p:sp>
    </p:spTree>
    <p:extLst>
      <p:ext uri="{BB962C8B-B14F-4D97-AF65-F5344CB8AC3E}">
        <p14:creationId xmlns:p14="http://schemas.microsoft.com/office/powerpoint/2010/main" val="352917275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Wnioski: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6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Gwałtowna ekspansja analogów </a:t>
            </a:r>
            <a:r>
              <a:rPr lang="pl-PL" dirty="0" err="1"/>
              <a:t>metylofenidatu</a:t>
            </a:r>
            <a:r>
              <a:rPr lang="pl-PL" dirty="0"/>
              <a:t> na rynku leków w ciągu ostatnich kilku lat powoduje, że w kolejnych latach prawdopodobne jest wystąpienie zatruć i zgonów. </a:t>
            </a:r>
          </a:p>
          <a:p>
            <a:pPr>
              <a:buClr>
                <a:schemeClr val="accent6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Należy prowadzić uważne monitorowanie i systematyczną kontrolę analogów </a:t>
            </a:r>
            <a:r>
              <a:rPr lang="pl-PL" dirty="0" err="1"/>
              <a:t>metylofenidatu</a:t>
            </a:r>
            <a:r>
              <a:rPr lang="pl-PL" dirty="0"/>
              <a:t> w celu zmniejszenia zagrożenia powstaniem, a także prowadzić działania edukacyjne wśród populacji wysokiego ryzyka.</a:t>
            </a:r>
          </a:p>
        </p:txBody>
      </p:sp>
    </p:spTree>
    <p:extLst>
      <p:ext uri="{BB962C8B-B14F-4D97-AF65-F5344CB8AC3E}">
        <p14:creationId xmlns:p14="http://schemas.microsoft.com/office/powerpoint/2010/main" val="299655813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Biologia syntetyczna;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Grupa nowych technologii, w których komponenty </a:t>
            </a:r>
            <a:r>
              <a:rPr lang="pl-PL" dirty="0" err="1"/>
              <a:t>biomolekularne</a:t>
            </a:r>
            <a:r>
              <a:rPr lang="pl-PL" dirty="0"/>
              <a:t> są na nowo łączone lub reorganizowane w celu stworzenia nowych genetycznych i biochemicznych obwodów, ścieżek i ostatecznie organizmów.</a:t>
            </a:r>
          </a:p>
        </p:txBody>
      </p:sp>
    </p:spTree>
    <p:extLst>
      <p:ext uri="{BB962C8B-B14F-4D97-AF65-F5344CB8AC3E}">
        <p14:creationId xmlns:p14="http://schemas.microsoft.com/office/powerpoint/2010/main" val="315305559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Jaroslav </a:t>
            </a:r>
            <a:r>
              <a:rPr lang="pl-PL" dirty="0" err="1"/>
              <a:t>Hasek</a:t>
            </a:r>
            <a:r>
              <a:rPr lang="pl-PL" dirty="0"/>
              <a:t> </a:t>
            </a:r>
            <a:br>
              <a:rPr lang="pl-PL" dirty="0"/>
            </a:br>
            <a:r>
              <a:rPr lang="pl-PL" sz="2800" dirty="0"/>
              <a:t>1883-1923 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0146" y="1712890"/>
            <a:ext cx="3042457" cy="4571999"/>
          </a:xfrm>
        </p:spPr>
      </p:pic>
      <p:sp>
        <p:nvSpPr>
          <p:cNvPr id="3" name="Symbol zastępczy zawartości 2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7492843" cy="3811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400" dirty="0"/>
              <a:t>Psy same nie mogą sobie farbować włosów…o takie rzeczy musi kłopotać się ten, kto je sprzedaje. Gdy pies jest na przykład taki stary, że jest cały siwy, a pan chce go sprzedać jako jednoroczne szczenię albo nawet chce takiego dziadka przemienić w dziewięciomiesięczne dzieciątko, to kupuje się </a:t>
            </a:r>
            <a:r>
              <a:rPr lang="pl-PL" sz="2400" dirty="0" err="1"/>
              <a:t>piorunku</a:t>
            </a:r>
            <a:r>
              <a:rPr lang="pl-PL" sz="2400" dirty="0"/>
              <a:t> rtęci, rozpuszcza się i farbuje psa na czarno, że wygląda jak młodziutki. Żeby okrzepł, trzeba mu dawać jak koniowi strychninę, a zęby wyczyścić szmerglem, takim samym jakim czyści się zardzewiałe noże. A zanim zaprowadzi się go do klienta, który chce go nabyć, należy mu wlać w psyk trochę śliwowicy, żeby się psina schlała, to zaraz jest wesoła, ruchliwa, szczeka uciesznie i zaprzyjaźnia się z każdym…</a:t>
            </a:r>
          </a:p>
        </p:txBody>
      </p:sp>
    </p:spTree>
    <p:extLst>
      <p:ext uri="{BB962C8B-B14F-4D97-AF65-F5344CB8AC3E}">
        <p14:creationId xmlns:p14="http://schemas.microsoft.com/office/powerpoint/2010/main" val="2079778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Lepszy gatunek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To życzenia trudne do spełnienia, ale dlaczego nie? </a:t>
            </a:r>
          </a:p>
          <a:p>
            <a:pPr marL="0" indent="0">
              <a:buNone/>
            </a:pPr>
            <a:r>
              <a:rPr lang="pl-PL" dirty="0"/>
              <a:t>Ludzie bez agresji, napędzani energią kwantową, unoszący się w powietrzu, nie jedzący zwierząt i nie depczący roślin, nie zatruwający środowiska, …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403713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/>
              <a:t>To duża różnica w reakcji kibiców i zawodników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r>
              <a:rPr lang="pl-PL" dirty="0"/>
              <a:t>Mecz </a:t>
            </a:r>
            <a:r>
              <a:rPr lang="pl-PL" dirty="0" err="1"/>
              <a:t>Cadiz</a:t>
            </a:r>
            <a:r>
              <a:rPr lang="pl-PL" dirty="0"/>
              <a:t> CF - FC Barcelona </a:t>
            </a:r>
          </a:p>
          <a:p>
            <a:r>
              <a:rPr lang="pl-PL" dirty="0"/>
              <a:t>Przerwany z powodu zawału serca kibica</a:t>
            </a:r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6726"/>
            <a:ext cx="5784870" cy="3239527"/>
          </a:xfrm>
        </p:spPr>
      </p:pic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Mecz </a:t>
            </a:r>
            <a:r>
              <a:rPr lang="pl-PL" dirty="0" err="1"/>
              <a:t>Juventus</a:t>
            </a:r>
            <a:r>
              <a:rPr lang="pl-PL" dirty="0"/>
              <a:t> vs Liverpool</a:t>
            </a:r>
          </a:p>
          <a:p>
            <a:r>
              <a:rPr lang="pl-PL" dirty="0"/>
              <a:t>Zmarło 39 osób, rannych 600</a:t>
            </a:r>
          </a:p>
        </p:txBody>
      </p:sp>
      <p:pic>
        <p:nvPicPr>
          <p:cNvPr id="8" name="Symbol zastępczy zawartości 7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718" y="3006726"/>
            <a:ext cx="5913113" cy="3239527"/>
          </a:xfrm>
        </p:spPr>
      </p:pic>
    </p:spTree>
    <p:extLst>
      <p:ext uri="{BB962C8B-B14F-4D97-AF65-F5344CB8AC3E}">
        <p14:creationId xmlns:p14="http://schemas.microsoft.com/office/powerpoint/2010/main" val="3597996698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Spektrum autyzmu, dolegliwość geniuszy, choroba czy ewolucja?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accent2">
                  <a:lumMod val="40000"/>
                  <a:lumOff val="60000"/>
                </a:schemeClr>
              </a:buClr>
              <a:buSzPct val="150000"/>
            </a:pPr>
            <a:r>
              <a:rPr lang="pl-PL" dirty="0" err="1"/>
              <a:t>Wolfagng</a:t>
            </a:r>
            <a:r>
              <a:rPr lang="pl-PL" dirty="0"/>
              <a:t> Amadeusz Mozart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Albert Einstein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Alfred Hitchcock</a:t>
            </a:r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Lionel </a:t>
            </a:r>
            <a:r>
              <a:rPr lang="pl-PL" dirty="0" err="1"/>
              <a:t>Messi</a:t>
            </a:r>
            <a:endParaRPr lang="pl-PL" dirty="0"/>
          </a:p>
          <a:p>
            <a:pPr>
              <a:buClr>
                <a:schemeClr val="accent2">
                  <a:lumMod val="40000"/>
                  <a:lumOff val="60000"/>
                </a:schemeClr>
              </a:buClr>
              <a:buSzPct val="150000"/>
            </a:pPr>
            <a:r>
              <a:rPr lang="pl-PL" dirty="0"/>
              <a:t>Isaac Newton</a:t>
            </a:r>
          </a:p>
        </p:txBody>
      </p:sp>
    </p:spTree>
    <p:extLst>
      <p:ext uri="{BB962C8B-B14F-4D97-AF65-F5344CB8AC3E}">
        <p14:creationId xmlns:p14="http://schemas.microsoft.com/office/powerpoint/2010/main" val="325558555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Nature versus </a:t>
            </a:r>
            <a:r>
              <a:rPr lang="pl-PL" dirty="0" err="1"/>
              <a:t>nurture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W USA prof. Richard </a:t>
            </a:r>
            <a:r>
              <a:rPr lang="pl-PL" dirty="0" err="1"/>
              <a:t>Plomin</a:t>
            </a:r>
            <a:r>
              <a:rPr lang="pl-PL" dirty="0"/>
              <a:t> przeprowadził eksperyment, w którym uczestniczyło kilkaset dzieci o bardzo wysokim ilorazie inteligencji, tzw. IQ wynoszącym 160 lub więcej punktów.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Okazało się, że u większości z nich występuje IGF2R, tzw. gen inteligencji.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50000"/>
            </a:pPr>
            <a:r>
              <a:rPr lang="pl-PL" dirty="0"/>
              <a:t>Ten sam uczony, chcąc sprawdzić, w jakim stopniu kultura, wychowanie, środowisko wpływają na inteligencję, poddał obserwacji bliźnięta jednojajowe; u bliźniaków dorastających wspólnie aż 86 proc. testów wypadało identycznie, natomiast u wychowywanych oddzielnie jednakowych było 76% testów.</a:t>
            </a:r>
          </a:p>
        </p:txBody>
      </p:sp>
    </p:spTree>
    <p:extLst>
      <p:ext uri="{BB962C8B-B14F-4D97-AF65-F5344CB8AC3E}">
        <p14:creationId xmlns:p14="http://schemas.microsoft.com/office/powerpoint/2010/main" val="75651410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My w przyszłości</a:t>
            </a:r>
          </a:p>
        </p:txBody>
      </p:sp>
      <p:pic>
        <p:nvPicPr>
          <p:cNvPr id="5" name="Symbol zastępczy obrazu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" r="1760"/>
          <a:stretch>
            <a:fillRect/>
          </a:stretch>
        </p:blipFill>
        <p:spPr>
          <a:xfrm>
            <a:off x="6019800" y="1141537"/>
            <a:ext cx="6172200" cy="4873625"/>
          </a:xfr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Prawdopodobnie będziemy żyć dłużej i stać się wyżsi, a także lżej zbudowani. Prawdopodobnie będziemy mniej agresywni i bardziej ugodowi, ale będziemy mieli mniejsze mózgi. Trochę jak </a:t>
            </a:r>
            <a:r>
              <a:rPr lang="pl-PL" dirty="0" err="1"/>
              <a:t>golden</a:t>
            </a:r>
            <a:r>
              <a:rPr lang="pl-PL" dirty="0"/>
              <a:t> </a:t>
            </a:r>
            <a:r>
              <a:rPr lang="pl-PL" dirty="0" err="1"/>
              <a:t>retriever</a:t>
            </a:r>
            <a:r>
              <a:rPr lang="pl-PL" dirty="0"/>
              <a:t>, będziemy przyjaźnie nastawieni i wesoło, ale może nie aż tak ciekawie. Przynajmniej to jedna z możliwych przyszłości. Ale aby zrozumieć, dlaczego uważam, że jest to prawdopodobne, musimy przyjrzeć się biologii.</a:t>
            </a:r>
          </a:p>
          <a:p>
            <a:r>
              <a:rPr lang="pl-PL" i="1" dirty="0"/>
              <a:t>Harry </a:t>
            </a:r>
            <a:r>
              <a:rPr lang="pl-PL" i="1" dirty="0" err="1"/>
              <a:t>Bonas</a:t>
            </a:r>
            <a:endParaRPr lang="pl-PL" i="1" dirty="0"/>
          </a:p>
        </p:txBody>
      </p:sp>
    </p:spTree>
    <p:extLst>
      <p:ext uri="{BB962C8B-B14F-4D97-AF65-F5344CB8AC3E}">
        <p14:creationId xmlns:p14="http://schemas.microsoft.com/office/powerpoint/2010/main" val="279842307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ymbol zastępczy zawartości 5" descr="Obraz zawierający osoba, grupa, pozujący, wewnątrz&#10;&#10;Opis wygenerowany automatycznie">
            <a:extLst>
              <a:ext uri="{FF2B5EF4-FFF2-40B4-BE49-F238E27FC236}">
                <a16:creationId xmlns:a16="http://schemas.microsoft.com/office/drawing/2014/main" id="{A6B4C633-5A6F-346D-FEE8-A8B692C579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" r="11965" b="1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E31B71-DA46-55F6-6DDD-8630E1890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Polepszanie człowieka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B36B3E0C-565C-1FF1-156E-5AD77D22D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Clr>
                <a:schemeClr val="accent4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Jest </a:t>
            </a:r>
            <a:r>
              <a:rPr lang="en-US" sz="2000" dirty="0" err="1"/>
              <a:t>problematyczne</a:t>
            </a:r>
            <a:r>
              <a:rPr lang="en-US" sz="2000" dirty="0"/>
              <a:t> w </a:t>
            </a:r>
            <a:r>
              <a:rPr lang="en-US" sz="2000" dirty="0" err="1"/>
              <a:t>zniszczonym</a:t>
            </a:r>
            <a:r>
              <a:rPr lang="en-US" sz="2000" dirty="0"/>
              <a:t> </a:t>
            </a:r>
            <a:r>
              <a:rPr lang="en-US" sz="2000" dirty="0" err="1"/>
              <a:t>środowisku</a:t>
            </a:r>
            <a:endParaRPr lang="en-US" sz="2000" dirty="0"/>
          </a:p>
          <a:p>
            <a:pPr indent="-228600">
              <a:buClr>
                <a:schemeClr val="accent4">
                  <a:lumMod val="60000"/>
                  <a:lumOff val="40000"/>
                </a:schemeClr>
              </a:buClr>
              <a:buSzPct val="150000"/>
              <a:buFont typeface="Arial" panose="020B0604020202020204" pitchFamily="34" charset="0"/>
              <a:buChar char="•"/>
            </a:pPr>
            <a:r>
              <a:rPr lang="en-US" sz="2000" dirty="0"/>
              <a:t>Jest </a:t>
            </a:r>
            <a:r>
              <a:rPr lang="en-US" sz="2000" dirty="0" err="1"/>
              <a:t>trudne</a:t>
            </a:r>
            <a:r>
              <a:rPr lang="en-US" sz="2000" dirty="0"/>
              <a:t> w </a:t>
            </a:r>
            <a:r>
              <a:rPr lang="en-US" sz="2000" dirty="0" err="1"/>
              <a:t>złym</a:t>
            </a:r>
            <a:r>
              <a:rPr lang="en-US" sz="2000" dirty="0"/>
              <a:t> </a:t>
            </a:r>
            <a:r>
              <a:rPr lang="en-US" sz="2000" dirty="0" err="1"/>
              <a:t>społeczeństwie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82141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0261D5C-B521-E537-1594-A2A2A70BE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 przyszłości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9FA86DFF-156E-03F5-F1A8-B3FD3818EE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19460" y="1648449"/>
            <a:ext cx="6972540" cy="3925282"/>
          </a:xfrm>
          <a:prstGeom prst="rect">
            <a:avLst/>
          </a:prstGeom>
        </p:spPr>
      </p:pic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0435AB5-6B66-C948-92B2-AA398DC8C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Powstaliśmy z części elementarnych i jako części elementarne skończymy, może inaczej zorganizowane.</a:t>
            </a:r>
          </a:p>
          <a:p>
            <a:r>
              <a:rPr lang="pl-PL" dirty="0"/>
              <a:t>To ja w postaci elementarnej, moja przyszłość jest mi znana w bardzo ograniczonym zakresie a nieznana w jeszcze większym. Pocieszam się, że istnieje wiele wymiarów i nieznanych światów. </a:t>
            </a:r>
          </a:p>
          <a:p>
            <a:r>
              <a:rPr lang="pl-PL" dirty="0"/>
              <a:t>Może kiedyś je odwiedzę?</a:t>
            </a:r>
          </a:p>
          <a:p>
            <a:r>
              <a:rPr lang="pl-PL" dirty="0"/>
              <a:t>Zgodnie z Modelem Standardowym fermiony są cząstkami elementarnymi „materii”, natomiast bozony przenoszą oddziaływania.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255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Klonowanie, inżynieria genetyczna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dirty="0"/>
              <a:t>Klonowanie projekt inżynierii genetycznej. </a:t>
            </a:r>
          </a:p>
          <a:p>
            <a:pPr marL="0" indent="0">
              <a:buNone/>
            </a:pPr>
            <a:r>
              <a:rPr lang="pl-PL" dirty="0"/>
              <a:t>Kolejne kroki obejmują próby naprawy genów, tym samym zapobiegania chorobom genetycznym.</a:t>
            </a:r>
          </a:p>
          <a:p>
            <a:pPr marL="0" indent="0">
              <a:buNone/>
            </a:pPr>
            <a:r>
              <a:rPr lang="pl-PL" dirty="0"/>
              <a:t>Kolejny plan to ulepszenie cech genetycznych w celu stworzenia lepszego człowieka lub </a:t>
            </a:r>
            <a:r>
              <a:rPr lang="pl-PL" dirty="0" err="1"/>
              <a:t>postczłowieka</a:t>
            </a:r>
            <a:r>
              <a:rPr lang="pl-PL" dirty="0"/>
              <a:t>. </a:t>
            </a:r>
          </a:p>
          <a:p>
            <a:pPr marL="0" indent="0">
              <a:buNone/>
            </a:pPr>
            <a:r>
              <a:rPr lang="pl-PL" dirty="0"/>
              <a:t>To prowadzić będzie do rywalizacji, nierównego dostępu do </a:t>
            </a:r>
            <a:r>
              <a:rPr lang="pl-PL" dirty="0" err="1"/>
              <a:t>genoterapii</a:t>
            </a:r>
            <a:r>
              <a:rPr lang="pl-PL" dirty="0"/>
              <a:t> i eliminacji ludzi jakimi jesteśmy.  </a:t>
            </a:r>
          </a:p>
          <a:p>
            <a:pPr marL="0" indent="0">
              <a:buNone/>
            </a:pPr>
            <a:r>
              <a:rPr lang="pl-PL" dirty="0"/>
              <a:t>Zarodki, to istoty, które mają trudne życie i rodzą się  stanie krzywdy. Ceną za uniknięcie tej krzywdy jest kolejna krzywda, śmierć zarodka. 60% ciąż ulega naturalnej eliminacji.</a:t>
            </a:r>
          </a:p>
        </p:txBody>
      </p:sp>
    </p:spTree>
    <p:extLst>
      <p:ext uri="{BB962C8B-B14F-4D97-AF65-F5344CB8AC3E}">
        <p14:creationId xmlns:p14="http://schemas.microsoft.com/office/powerpoint/2010/main" val="15137521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52AFF82-5499-3973-5A1A-9E559AE6BF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730" y="865753"/>
            <a:ext cx="6683339" cy="4692558"/>
          </a:xfrm>
          <a:prstGeom prst="rect">
            <a:avLst/>
          </a:prstGeom>
        </p:spPr>
      </p:pic>
      <p:sp>
        <p:nvSpPr>
          <p:cNvPr id="4" name="Tytuł 3">
            <a:extLst>
              <a:ext uri="{FF2B5EF4-FFF2-40B4-BE49-F238E27FC236}">
                <a16:creationId xmlns:a16="http://schemas.microsoft.com/office/drawing/2014/main" id="{F3A15B85-733E-F6AF-6E25-2DADFB92D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Zygota</a:t>
            </a:r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B195757F-8114-BDBA-9A23-8C1969D77C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768815" y="865753"/>
            <a:ext cx="6172200" cy="4873625"/>
          </a:xfrm>
        </p:spPr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51D9ACAF-5A38-A2E3-F72C-2BFCC9550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pl-PL" dirty="0"/>
              <a:t>Zygota – komórka powstała w wyniku zapłodnienia, czyli połączenia gamety męskiej z gametą żeńską . W rezultacie powstaje komórka diploidalna, której materiał genetyczny pochodzi w połowie od ojca, w połowie od matki. Powstała w ten sposób zygota ulega dalszym podziałom mitotycznym .</a:t>
            </a:r>
          </a:p>
        </p:txBody>
      </p:sp>
    </p:spTree>
    <p:extLst>
      <p:ext uri="{BB962C8B-B14F-4D97-AF65-F5344CB8AC3E}">
        <p14:creationId xmlns:p14="http://schemas.microsoft.com/office/powerpoint/2010/main" val="71028175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3522</Words>
  <Application>Microsoft Office PowerPoint</Application>
  <PresentationFormat>Panoramiczny</PresentationFormat>
  <Paragraphs>228</Paragraphs>
  <Slides>64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64</vt:i4>
      </vt:variant>
    </vt:vector>
  </HeadingPairs>
  <TitlesOfParts>
    <vt:vector size="68" baseType="lpstr">
      <vt:lpstr>Arial</vt:lpstr>
      <vt:lpstr>Calibri</vt:lpstr>
      <vt:lpstr>Calibri Light</vt:lpstr>
      <vt:lpstr>Motyw pakietu Office</vt:lpstr>
      <vt:lpstr>Polepszanie człowieka</vt:lpstr>
      <vt:lpstr>Co chciałby człowiek polepszyć w sobie? </vt:lpstr>
      <vt:lpstr>Jeszcze szczęśliwszy</vt:lpstr>
      <vt:lpstr>Polepszanie drogą pośrednią</vt:lpstr>
      <vt:lpstr>Czy nasze dziedzictwo genetyczne wymaga poprawy? </vt:lpstr>
      <vt:lpstr>Lepszy gatunek</vt:lpstr>
      <vt:lpstr>Historia przyszłości</vt:lpstr>
      <vt:lpstr>Klonowanie, inżynieria genetyczna</vt:lpstr>
      <vt:lpstr>Zygota</vt:lpstr>
      <vt:lpstr>Najczęstsze wrodzone choroby genetyczne</vt:lpstr>
      <vt:lpstr>Polepszenie kosmiczne</vt:lpstr>
      <vt:lpstr>Hedonizm sztuczny i naturalny</vt:lpstr>
      <vt:lpstr>Inteligentne leki</vt:lpstr>
      <vt:lpstr>Okulary</vt:lpstr>
      <vt:lpstr>Okulary arabskie</vt:lpstr>
      <vt:lpstr>Okulary europejskie</vt:lpstr>
      <vt:lpstr>Zaćma</vt:lpstr>
      <vt:lpstr>Soczewka wewnątrzgałkowa</vt:lpstr>
      <vt:lpstr>Lampa naftowa</vt:lpstr>
      <vt:lpstr>(BCI) Brain Computer Interface</vt:lpstr>
      <vt:lpstr>Achiles</vt:lpstr>
      <vt:lpstr>i-LIMB</vt:lpstr>
      <vt:lpstr>Genetyczne przedłużanie życia</vt:lpstr>
      <vt:lpstr>Gen LOS1 u drożdży</vt:lpstr>
      <vt:lpstr>Chiron (także Chejron; gr. Χείρων Cheírōn, łac Chiron) </vt:lpstr>
      <vt:lpstr>Ilia Mecznikow</vt:lpstr>
      <vt:lpstr>Probiotyki</vt:lpstr>
      <vt:lpstr>Długowieczność</vt:lpstr>
      <vt:lpstr>Ten dylemat może wyciszyć inżynieria genetyczna</vt:lpstr>
      <vt:lpstr>Polepszanie wyglądu; operacje plastyczne, siłownia, dieta.</vt:lpstr>
      <vt:lpstr>Polepszanie funkcji mózgu i intelektu; czytanie, treningi pamięci, psychiki</vt:lpstr>
      <vt:lpstr>Samobójstwo, etyka zabijania</vt:lpstr>
      <vt:lpstr>Autohemotransfuzja</vt:lpstr>
      <vt:lpstr>Jeden z profesorów medycyny na dzień brał środki pobudzające, a na noc nasenne. Pomysł obarczony możliwymi skutkami ubocznymi działania leków.</vt:lpstr>
      <vt:lpstr>Każda koncepcja polepszania człowieka uwzględnia jego śmiertelność. Zatem rozważamy jakość życia w stosunku do długości </vt:lpstr>
      <vt:lpstr>„YOLO” You Only Live Once</vt:lpstr>
      <vt:lpstr>Ewolucja darwinowska trwa miliony lat, ewolucja ulepszeń daje efekt natychmiastowy</vt:lpstr>
      <vt:lpstr>5 godzin czytania tygodniowo</vt:lpstr>
      <vt:lpstr>Źródło sukcesu</vt:lpstr>
      <vt:lpstr>Prezentacja programu PowerPoint</vt:lpstr>
      <vt:lpstr>Genetyczna eugenika?</vt:lpstr>
      <vt:lpstr>Akrasia, słabość woli, </vt:lpstr>
      <vt:lpstr>Dom Gucci (ang. House of Gucci) – amerykańsko-kanadyjski kryminał biograficzny z 2021 roku w reżyserii Ridleya Scotta.</vt:lpstr>
      <vt:lpstr>Mistrzostwa Pamięci Best Brain </vt:lpstr>
      <vt:lpstr>Autor: Andrzej Sapkowski </vt:lpstr>
      <vt:lpstr>Mądrość</vt:lpstr>
      <vt:lpstr>Cytat o mądrości</vt:lpstr>
      <vt:lpstr>Śpieszmy się</vt:lpstr>
      <vt:lpstr>Nordic walking</vt:lpstr>
      <vt:lpstr>Nording walking</vt:lpstr>
      <vt:lpstr>Am J Poprzednia Med. 2013 styczeń;44(1):76-84. doi: 10.1016/j.amepre.2012.09.043. Korzyści zdrowotne nordic walking: przegląd systematyczny Marcus Tschentscher 1, David Niederseer, Josef Niebauer</vt:lpstr>
      <vt:lpstr>Am J Poprzednia Med. 2013 styczeń;44(1):76-84. doi: 10.1016/j.amepre.2012.09.043. Korzyści zdrowotne nordic walking: przegląd systematyczny. Marcus Tschentscher 1, David Niederseer, Josef Niebauer</vt:lpstr>
      <vt:lpstr>Historia przyszłości </vt:lpstr>
      <vt:lpstr>Skuteczność nieinwazyjnej stymulacji mózgu na funkcjonowanie poznawcze w zaburzeniach mózgu: metaanaliza. Marieke J Begemann i inni. Psychol Med. 2020</vt:lpstr>
      <vt:lpstr>Wyniki: </vt:lpstr>
      <vt:lpstr>Metylofenidat (Ritalina)</vt:lpstr>
      <vt:lpstr>Wnioski: </vt:lpstr>
      <vt:lpstr>Biologia syntetyczna; </vt:lpstr>
      <vt:lpstr>Jaroslav Hasek  1883-1923 </vt:lpstr>
      <vt:lpstr>To duża różnica w reakcji kibiców i zawodników</vt:lpstr>
      <vt:lpstr>Spektrum autyzmu, dolegliwość geniuszy, choroba czy ewolucja?</vt:lpstr>
      <vt:lpstr>Nature versus nurture</vt:lpstr>
      <vt:lpstr>My w przyszłości</vt:lpstr>
      <vt:lpstr>Polepszanie człowieka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Polepszanie człowieka</dc:title>
  <dc:creator>Jacek Rudnicki</dc:creator>
  <cp:lastModifiedBy>Jacek Rudnicki</cp:lastModifiedBy>
  <cp:revision>38</cp:revision>
  <dcterms:created xsi:type="dcterms:W3CDTF">2022-08-28T12:51:15Z</dcterms:created>
  <dcterms:modified xsi:type="dcterms:W3CDTF">2022-09-18T10:40:17Z</dcterms:modified>
</cp:coreProperties>
</file>